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9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5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9.xml" ContentType="application/vnd.openxmlformats-officedocument.theme+xml"/>
  <Override PartName="/ppt/theme/theme61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23.xml" ContentType="application/vnd.openxmlformats-officedocument.theme+xml"/>
  <Override PartName="/ppt/theme/theme60.xml" ContentType="application/vnd.openxmlformats-officedocument.theme+xml"/>
  <Override PartName="/ppt/theme/theme18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78.xml" ContentType="application/vnd.openxmlformats-officedocument.theme+xml"/>
  <Override PartName="/ppt/theme/theme66.xml" ContentType="application/vnd.openxmlformats-officedocument.theme+xml"/>
  <Override PartName="/ppt/theme/theme77.xml" ContentType="application/vnd.openxmlformats-officedocument.theme+xml"/>
  <Override PartName="/ppt/theme/theme76.xml" ContentType="application/vnd.openxmlformats-officedocument.theme+xml"/>
  <Override PartName="/ppt/theme/theme75.xml" ContentType="application/vnd.openxmlformats-officedocument.theme+xml"/>
  <Override PartName="/ppt/theme/theme74.xml" ContentType="application/vnd.openxmlformats-officedocument.theme+xml"/>
  <Override PartName="/ppt/theme/theme73.xml" ContentType="application/vnd.openxmlformats-officedocument.theme+xml"/>
  <Override PartName="/ppt/theme/theme72.xml" ContentType="application/vnd.openxmlformats-officedocument.theme+xml"/>
  <Override PartName="/ppt/theme/theme71.xml" ContentType="application/vnd.openxmlformats-officedocument.theme+xml"/>
  <Override PartName="/ppt/theme/theme69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70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67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3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5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59.png" ContentType="image/png"/>
  <Override PartName="/ppt/media/image56.png" ContentType="image/png"/>
  <Override PartName="/ppt/media/image55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47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22.jpeg" ContentType="image/jpeg"/>
  <Override PartName="/ppt/media/image5.png" ContentType="image/png"/>
  <Override PartName="/ppt/media/image14.png" ContentType="image/png"/>
  <Override PartName="/ppt/media/image57.png" ContentType="image/png"/>
  <Override PartName="/ppt/media/image20.png" ContentType="image/png"/>
  <Override PartName="/ppt/media/image27.png" ContentType="image/png"/>
  <Override PartName="/ppt/media/image61.jpeg" ContentType="image/jpeg"/>
  <Override PartName="/ppt/media/image53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62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60.jpeg" ContentType="image/jpeg"/>
  <Override PartName="/ppt/media/image43.png" ContentType="image/png"/>
  <Override PartName="/ppt/media/image19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2.jpeg" ContentType="image/jpeg"/>
  <Override PartName="/ppt/media/image31.png" ContentType="image/png"/>
  <Override PartName="/ppt/media/image35.png" ContentType="image/png"/>
  <Override PartName="/ppt/media/image32.jpeg" ContentType="image/jpeg"/>
  <Override PartName="/ppt/media/image54.png" ContentType="image/png"/>
  <Override PartName="/ppt/media/image34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</p:sldMasterIdLst>
  <p:sldIdLst>
    <p:sldId id="256" r:id="rId80"/>
    <p:sldId id="257" r:id="rId81"/>
    <p:sldId id="258" r:id="rId82"/>
    <p:sldId id="259" r:id="rId83"/>
    <p:sldId id="260" r:id="rId84"/>
    <p:sldId id="261" r:id="rId85"/>
    <p:sldId id="262" r:id="rId86"/>
    <p:sldId id="263" r:id="rId87"/>
    <p:sldId id="264" r:id="rId88"/>
    <p:sldId id="265" r:id="rId89"/>
    <p:sldId id="266" r:id="rId90"/>
    <p:sldId id="267" r:id="rId91"/>
    <p:sldId id="268" r:id="rId92"/>
    <p:sldId id="269" r:id="rId93"/>
    <p:sldId id="270" r:id="rId94"/>
    <p:sldId id="271" r:id="rId95"/>
    <p:sldId id="272" r:id="rId96"/>
    <p:sldId id="273" r:id="rId97"/>
    <p:sldId id="274" r:id="rId98"/>
    <p:sldId id="275" r:id="rId99"/>
    <p:sldId id="276" r:id="rId100"/>
    <p:sldId id="277" r:id="rId101"/>
    <p:sldId id="278" r:id="rId102"/>
    <p:sldId id="279" r:id="rId103"/>
    <p:sldId id="280" r:id="rId104"/>
    <p:sldId id="281" r:id="rId105"/>
    <p:sldId id="282" r:id="rId106"/>
    <p:sldId id="283" r:id="rId10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" Target="slides/slide1.xml"/><Relationship Id="rId81" Type="http://schemas.openxmlformats.org/officeDocument/2006/relationships/slide" Target="slides/slide2.xml"/><Relationship Id="rId82" Type="http://schemas.openxmlformats.org/officeDocument/2006/relationships/slide" Target="slides/slide3.xml"/><Relationship Id="rId83" Type="http://schemas.openxmlformats.org/officeDocument/2006/relationships/slide" Target="slides/slide4.xml"/><Relationship Id="rId84" Type="http://schemas.openxmlformats.org/officeDocument/2006/relationships/slide" Target="slides/slide5.xml"/><Relationship Id="rId85" Type="http://schemas.openxmlformats.org/officeDocument/2006/relationships/slide" Target="slides/slide6.xml"/><Relationship Id="rId86" Type="http://schemas.openxmlformats.org/officeDocument/2006/relationships/slide" Target="slides/slide7.xml"/><Relationship Id="rId87" Type="http://schemas.openxmlformats.org/officeDocument/2006/relationships/slide" Target="slides/slide8.xml"/><Relationship Id="rId88" Type="http://schemas.openxmlformats.org/officeDocument/2006/relationships/slide" Target="slides/slide9.xml"/><Relationship Id="rId89" Type="http://schemas.openxmlformats.org/officeDocument/2006/relationships/slide" Target="slides/slide10.xml"/><Relationship Id="rId90" Type="http://schemas.openxmlformats.org/officeDocument/2006/relationships/slide" Target="slides/slide11.xml"/><Relationship Id="rId91" Type="http://schemas.openxmlformats.org/officeDocument/2006/relationships/slide" Target="slides/slide12.xml"/><Relationship Id="rId92" Type="http://schemas.openxmlformats.org/officeDocument/2006/relationships/slide" Target="slides/slide13.xml"/><Relationship Id="rId93" Type="http://schemas.openxmlformats.org/officeDocument/2006/relationships/slide" Target="slides/slide14.xml"/><Relationship Id="rId94" Type="http://schemas.openxmlformats.org/officeDocument/2006/relationships/slide" Target="slides/slide15.xml"/><Relationship Id="rId95" Type="http://schemas.openxmlformats.org/officeDocument/2006/relationships/slide" Target="slides/slide16.xml"/><Relationship Id="rId96" Type="http://schemas.openxmlformats.org/officeDocument/2006/relationships/slide" Target="slides/slide17.xml"/><Relationship Id="rId97" Type="http://schemas.openxmlformats.org/officeDocument/2006/relationships/slide" Target="slides/slide18.xml"/><Relationship Id="rId98" Type="http://schemas.openxmlformats.org/officeDocument/2006/relationships/slide" Target="slides/slide19.xml"/><Relationship Id="rId99" Type="http://schemas.openxmlformats.org/officeDocument/2006/relationships/slide" Target="slides/slide20.xml"/><Relationship Id="rId100" Type="http://schemas.openxmlformats.org/officeDocument/2006/relationships/slide" Target="slides/slide21.xml"/><Relationship Id="rId101" Type="http://schemas.openxmlformats.org/officeDocument/2006/relationships/slide" Target="slides/slide22.xml"/><Relationship Id="rId102" Type="http://schemas.openxmlformats.org/officeDocument/2006/relationships/slide" Target="slides/slide23.xml"/><Relationship Id="rId103" Type="http://schemas.openxmlformats.org/officeDocument/2006/relationships/slide" Target="slides/slide24.xml"/><Relationship Id="rId104" Type="http://schemas.openxmlformats.org/officeDocument/2006/relationships/slide" Target="slides/slide25.xml"/><Relationship Id="rId105" Type="http://schemas.openxmlformats.org/officeDocument/2006/relationships/slide" Target="slides/slide26.xml"/><Relationship Id="rId106" Type="http://schemas.openxmlformats.org/officeDocument/2006/relationships/slide" Target="slides/slide27.xml"/><Relationship Id="rId107" Type="http://schemas.openxmlformats.org/officeDocument/2006/relationships/slide" Target="slides/slide28.xml"/><Relationship Id="rId10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3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8CBF62-F638-4500-AC47-F045B702C7E2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447A76-158D-4B19-B596-8537C388803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7B131C-4A9C-429F-A26C-249F7E04EF6A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2010620-B50B-4D98-996C-E35B3430D0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slideLayout" Target="../slideLayouts/slideLayout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slideLayout" Target="../slideLayouts/slideLayout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slideLayout" Target="../slideLayouts/slideLayout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slideLayout" Target="../slideLayouts/slideLayout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slideLayout" Target="../slideLayouts/slideLayout7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2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2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2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2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2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2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2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2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2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2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2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2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2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2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2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"/>
          <p:cNvSpPr/>
          <p:nvPr/>
        </p:nvSpPr>
        <p:spPr>
          <a:xfrm>
            <a:off x="3338640" y="5254920"/>
            <a:ext cx="340164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5" name="PlaceHolder 1"/>
          <p:cNvSpPr>
            <a:spLocks noGrp="1"/>
          </p:cNvSpPr>
          <p:nvPr>
            <p:ph type="sldNum" idx="1"/>
          </p:nvPr>
        </p:nvSpPr>
        <p:spPr>
          <a:xfrm>
            <a:off x="7118280" y="5254920"/>
            <a:ext cx="2250360" cy="2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ECAA1D-160A-4A1F-B6F8-18AC7C84811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dt" idx="2"/>
          </p:nvPr>
        </p:nvSpPr>
        <p:spPr>
          <a:xfrm>
            <a:off x="691920" y="5254920"/>
            <a:ext cx="2250360" cy="2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7" r:id="rId2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"/>
          <p:cNvSpPr/>
          <p:nvPr/>
        </p:nvSpPr>
        <p:spPr>
          <a:xfrm>
            <a:off x="3338640" y="5254920"/>
            <a:ext cx="340164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sldNum" idx="3"/>
          </p:nvPr>
        </p:nvSpPr>
        <p:spPr>
          <a:xfrm>
            <a:off x="7118280" y="5254920"/>
            <a:ext cx="2250360" cy="2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9DF115-20F7-460E-9357-3EA75804476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dt" idx="4"/>
          </p:nvPr>
        </p:nvSpPr>
        <p:spPr>
          <a:xfrm>
            <a:off x="691920" y="5254920"/>
            <a:ext cx="2250360" cy="2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9" r:id="rId2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"/>
          <p:cNvSpPr/>
          <p:nvPr/>
        </p:nvSpPr>
        <p:spPr>
          <a:xfrm>
            <a:off x="3338640" y="5254920"/>
            <a:ext cx="340164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4" name="PlaceHolder 1"/>
          <p:cNvSpPr>
            <a:spLocks noGrp="1"/>
          </p:cNvSpPr>
          <p:nvPr>
            <p:ph type="sldNum" idx="5"/>
          </p:nvPr>
        </p:nvSpPr>
        <p:spPr>
          <a:xfrm>
            <a:off x="7118280" y="5254920"/>
            <a:ext cx="2250360" cy="2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8FA713-AEE3-4782-B969-A3C0E55A255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dt" idx="6"/>
          </p:nvPr>
        </p:nvSpPr>
        <p:spPr>
          <a:xfrm>
            <a:off x="691920" y="5254920"/>
            <a:ext cx="2250360" cy="2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1" r:id="rId2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"/>
          <p:cNvSpPr/>
          <p:nvPr/>
        </p:nvSpPr>
        <p:spPr>
          <a:xfrm>
            <a:off x="3338640" y="5254920"/>
            <a:ext cx="340164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sldNum" idx="7"/>
          </p:nvPr>
        </p:nvSpPr>
        <p:spPr>
          <a:xfrm>
            <a:off x="7118280" y="5254920"/>
            <a:ext cx="2250360" cy="2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335542-D6C7-4ECF-9D9E-131622C5A21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dt" idx="8"/>
          </p:nvPr>
        </p:nvSpPr>
        <p:spPr>
          <a:xfrm>
            <a:off x="691920" y="5254920"/>
            <a:ext cx="2250360" cy="28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3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1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7.png"/><Relationship Id="rId7" Type="http://schemas.openxmlformats.org/officeDocument/2006/relationships/image" Target="../media/image27.png"/><Relationship Id="rId8" Type="http://schemas.openxmlformats.org/officeDocument/2006/relationships/image" Target="../media/image27.png"/><Relationship Id="rId9" Type="http://schemas.openxmlformats.org/officeDocument/2006/relationships/slideLayout" Target="../slideLayouts/slideLayout1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2.jpe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2.jpe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2.jpe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15.png"/><Relationship Id="rId3" Type="http://schemas.openxmlformats.org/officeDocument/2006/relationships/image" Target="../media/image50.png"/><Relationship Id="rId4" Type="http://schemas.openxmlformats.org/officeDocument/2006/relationships/image" Target="../media/image2.jpe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51.png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1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slideLayout" Target="../slideLayouts/slideLayout1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7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image" Target="../media/image62.png"/><Relationship Id="rId5" Type="http://schemas.openxmlformats.org/officeDocument/2006/relationships/image" Target="../media/image1.png"/><Relationship Id="rId6" Type="http://schemas.openxmlformats.org/officeDocument/2006/relationships/image" Target="../media/image2.jpeg"/><Relationship Id="rId7" Type="http://schemas.openxmlformats.org/officeDocument/2006/relationships/slideLayout" Target="../slideLayouts/slideLayout6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4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Layout" Target="../slideLayouts/slideLayout1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58680" y="103320"/>
            <a:ext cx="1277280" cy="451440"/>
          </a:xfrm>
          <a:prstGeom prst="rect">
            <a:avLst/>
          </a:prstGeom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7955280" y="81000"/>
            <a:ext cx="2102760" cy="535680"/>
          </a:xfrm>
          <a:prstGeom prst="rect">
            <a:avLst/>
          </a:prstGeom>
          <a:ln w="0">
            <a:noFill/>
          </a:ln>
        </p:spPr>
      </p:pic>
      <p:sp>
        <p:nvSpPr>
          <p:cNvPr id="375" name=""/>
          <p:cNvSpPr/>
          <p:nvPr/>
        </p:nvSpPr>
        <p:spPr>
          <a:xfrm>
            <a:off x="8438040" y="2316240"/>
            <a:ext cx="134388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@NikolayOskolkov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3"/>
          <a:srcRect l="58387" t="18655" r="0" b="20725"/>
          <a:stretch/>
        </p:blipFill>
        <p:spPr>
          <a:xfrm>
            <a:off x="9164880" y="1665360"/>
            <a:ext cx="779040" cy="637560"/>
          </a:xfrm>
          <a:prstGeom prst="rect">
            <a:avLst/>
          </a:prstGeom>
          <a:ln w="0">
            <a:noFill/>
          </a:ln>
        </p:spPr>
      </p:pic>
      <p:sp>
        <p:nvSpPr>
          <p:cNvPr id="377" name=""/>
          <p:cNvSpPr/>
          <p:nvPr/>
        </p:nvSpPr>
        <p:spPr>
          <a:xfrm>
            <a:off x="8268120" y="4961160"/>
            <a:ext cx="1766160" cy="3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Personal homepage: </a:t>
            </a:r>
            <a:br>
              <a:rPr sz="18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https://nikolay-oskolkov.com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4"/>
          <a:srcRect l="11567" t="14531" r="7772" b="12490"/>
          <a:stretch/>
        </p:blipFill>
        <p:spPr>
          <a:xfrm>
            <a:off x="8655480" y="4021560"/>
            <a:ext cx="1004040" cy="909000"/>
          </a:xfrm>
          <a:prstGeom prst="rect">
            <a:avLst/>
          </a:prstGeom>
          <a:ln w="0">
            <a:noFill/>
          </a:ln>
        </p:spPr>
      </p:pic>
      <p:sp>
        <p:nvSpPr>
          <p:cNvPr id="379" name=""/>
          <p:cNvSpPr/>
          <p:nvPr/>
        </p:nvSpPr>
        <p:spPr>
          <a:xfrm>
            <a:off x="8339400" y="3578760"/>
            <a:ext cx="1609200" cy="23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@oskolkov.bsky.social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5"/>
          <a:stretch/>
        </p:blipFill>
        <p:spPr>
          <a:xfrm>
            <a:off x="8706240" y="2673360"/>
            <a:ext cx="910440" cy="899280"/>
          </a:xfrm>
          <a:prstGeom prst="rect">
            <a:avLst/>
          </a:prstGeom>
          <a:ln w="0">
            <a:noFill/>
          </a:ln>
        </p:spPr>
      </p:pic>
      <p:pic>
        <p:nvPicPr>
          <p:cNvPr id="381" name="" descr=""/>
          <p:cNvPicPr/>
          <p:nvPr/>
        </p:nvPicPr>
        <p:blipFill>
          <a:blip r:embed="rId6"/>
          <a:srcRect l="0" t="18655" r="56180" b="20725"/>
          <a:stretch/>
        </p:blipFill>
        <p:spPr>
          <a:xfrm>
            <a:off x="8283960" y="1665360"/>
            <a:ext cx="820080" cy="637560"/>
          </a:xfrm>
          <a:prstGeom prst="rect">
            <a:avLst/>
          </a:prstGeom>
          <a:ln w="0">
            <a:noFill/>
          </a:ln>
        </p:spPr>
      </p:pic>
      <p:sp>
        <p:nvSpPr>
          <p:cNvPr id="382" name=""/>
          <p:cNvSpPr/>
          <p:nvPr/>
        </p:nvSpPr>
        <p:spPr>
          <a:xfrm>
            <a:off x="1536840" y="628200"/>
            <a:ext cx="697176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84600" bIns="45000" anchor="t">
            <a:noAutofit/>
          </a:bodyPr>
          <a:p>
            <a:pPr algn="ctr">
              <a:lnSpc>
                <a:spcPct val="87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1" lang="en-US" sz="2800" spc="-1" strike="noStrike">
                <a:solidFill>
                  <a:srgbClr val="3465a4"/>
                </a:solidFill>
                <a:latin typeface="Arial"/>
                <a:ea typeface="DejaVu Sans"/>
              </a:rPr>
              <a:t>Supervised Machine Learning MultiOmics Integration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Physalia course, online via zoom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Nikolay Oskolkov, MRG Group Leader, LIOS, Riga, Latvia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7"/>
          <a:srcRect l="0" t="5211" r="0" b="2263"/>
          <a:stretch/>
        </p:blipFill>
        <p:spPr>
          <a:xfrm>
            <a:off x="1526400" y="1720800"/>
            <a:ext cx="6728400" cy="3403080"/>
          </a:xfrm>
          <a:prstGeom prst="rect">
            <a:avLst/>
          </a:prstGeom>
          <a:ln w="0">
            <a:noFill/>
          </a:ln>
        </p:spPr>
      </p:pic>
      <p:sp>
        <p:nvSpPr>
          <p:cNvPr id="384" name="CustomShape 17"/>
          <p:cNvSpPr/>
          <p:nvPr/>
        </p:nvSpPr>
        <p:spPr>
          <a:xfrm>
            <a:off x="6116760" y="5383080"/>
            <a:ext cx="4039200" cy="288360"/>
          </a:xfrm>
          <a:custGeom>
            <a:avLst/>
            <a:gdLst>
              <a:gd name="textAreaLeft" fmla="*/ 0 w 4039200"/>
              <a:gd name="textAreaRight" fmla="*/ 4039920 w 4039200"/>
              <a:gd name="textAreaTop" fmla="*/ 0 h 288360"/>
              <a:gd name="textAreaBottom" fmla="*/ 289080 h 288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Image adapted from Yugi et al., Trends Biotechnol. 2016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roup 1"/>
          <p:cNvGrpSpPr/>
          <p:nvPr/>
        </p:nvGrpSpPr>
        <p:grpSpPr>
          <a:xfrm>
            <a:off x="6498000" y="568440"/>
            <a:ext cx="2455200" cy="1507320"/>
            <a:chOff x="6498000" y="568440"/>
            <a:chExt cx="2455200" cy="1507320"/>
          </a:xfrm>
        </p:grpSpPr>
        <p:pic>
          <p:nvPicPr>
            <p:cNvPr id="443" name="" descr=""/>
            <p:cNvPicPr/>
            <p:nvPr/>
          </p:nvPicPr>
          <p:blipFill>
            <a:blip r:embed="rId1"/>
            <a:srcRect l="0" t="37151" r="0" b="0"/>
            <a:stretch/>
          </p:blipFill>
          <p:spPr>
            <a:xfrm>
              <a:off x="6498000" y="846000"/>
              <a:ext cx="2455200" cy="1229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4" name="CustomShape 2"/>
            <p:cNvSpPr/>
            <p:nvPr/>
          </p:nvSpPr>
          <p:spPr>
            <a:xfrm>
              <a:off x="6718680" y="568440"/>
              <a:ext cx="1983960" cy="335880"/>
            </a:xfrm>
            <a:custGeom>
              <a:avLst/>
              <a:gdLst>
                <a:gd name="textAreaLeft" fmla="*/ 0 w 1983960"/>
                <a:gd name="textAreaRight" fmla="*/ 1985040 w 1983960"/>
                <a:gd name="textAreaTop" fmla="*/ 0 h 335880"/>
                <a:gd name="textAreaBottom" fmla="*/ 336960 h 3358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Check covariance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45" name="CustomShape 3"/>
          <p:cNvSpPr/>
          <p:nvPr/>
        </p:nvSpPr>
        <p:spPr>
          <a:xfrm>
            <a:off x="4122720" y="714240"/>
            <a:ext cx="2003040" cy="555120"/>
          </a:xfrm>
          <a:prstGeom prst="rect">
            <a:avLst/>
          </a:pr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4156560" y="774720"/>
            <a:ext cx="1968480" cy="416880"/>
          </a:xfrm>
          <a:custGeom>
            <a:avLst/>
            <a:gdLst>
              <a:gd name="textAreaLeft" fmla="*/ 0 w 1968480"/>
              <a:gd name="textAreaRight" fmla="*/ 1969560 w 1968480"/>
              <a:gd name="textAreaTop" fmla="*/ 0 h 416880"/>
              <a:gd name="textAreaBottom" fmla="*/ 417960 h 416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Data Set (4 Omics)</a:t>
            </a:r>
            <a:br>
              <a:rPr sz="1800"/>
            </a:b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110 overlapping individuals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5"/>
          <p:cNvSpPr/>
          <p:nvPr/>
        </p:nvSpPr>
        <p:spPr>
          <a:xfrm>
            <a:off x="2284560" y="2286000"/>
            <a:ext cx="2002680" cy="553320"/>
          </a:xfrm>
          <a:prstGeom prst="rect">
            <a:avLst/>
          </a:pr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8" name="CustomShape 6"/>
          <p:cNvSpPr/>
          <p:nvPr/>
        </p:nvSpPr>
        <p:spPr>
          <a:xfrm>
            <a:off x="2435760" y="2419200"/>
            <a:ext cx="1699920" cy="248760"/>
          </a:xfrm>
          <a:custGeom>
            <a:avLst/>
            <a:gdLst>
              <a:gd name="textAreaLeft" fmla="*/ 0 w 1699920"/>
              <a:gd name="textAreaRight" fmla="*/ 1701000 w 1699920"/>
              <a:gd name="textAreaTop" fmla="*/ 0 h 248760"/>
              <a:gd name="textAreaBottom" fmla="*/ 249840 h 248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Train Set (n = 80)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6342480" y="2286000"/>
            <a:ext cx="2002680" cy="553320"/>
          </a:xfrm>
          <a:prstGeom prst="rect">
            <a:avLst/>
          </a:prstGeom>
          <a:noFill/>
          <a:ln w="54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0" name="CustomShape 8"/>
          <p:cNvSpPr/>
          <p:nvPr/>
        </p:nvSpPr>
        <p:spPr>
          <a:xfrm>
            <a:off x="6600240" y="2419200"/>
            <a:ext cx="1603800" cy="248760"/>
          </a:xfrm>
          <a:custGeom>
            <a:avLst/>
            <a:gdLst>
              <a:gd name="textAreaLeft" fmla="*/ 0 w 1603800"/>
              <a:gd name="textAreaRight" fmla="*/ 1604880 w 1603800"/>
              <a:gd name="textAreaTop" fmla="*/ 0 h 248760"/>
              <a:gd name="textAreaBottom" fmla="*/ 249840 h 248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Test Set (n = 30)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Line 9"/>
          <p:cNvSpPr/>
          <p:nvPr/>
        </p:nvSpPr>
        <p:spPr>
          <a:xfrm flipH="1">
            <a:off x="3715920" y="1297080"/>
            <a:ext cx="879480" cy="9460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2" name="Line 10"/>
          <p:cNvSpPr/>
          <p:nvPr/>
        </p:nvSpPr>
        <p:spPr>
          <a:xfrm>
            <a:off x="5774040" y="1297080"/>
            <a:ext cx="1128600" cy="94608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53" name="Group 11"/>
          <p:cNvGrpSpPr/>
          <p:nvPr/>
        </p:nvGrpSpPr>
        <p:grpSpPr>
          <a:xfrm>
            <a:off x="2284560" y="3516840"/>
            <a:ext cx="2002680" cy="553320"/>
            <a:chOff x="2284560" y="3516840"/>
            <a:chExt cx="2002680" cy="553320"/>
          </a:xfrm>
        </p:grpSpPr>
        <p:sp>
          <p:nvSpPr>
            <p:cNvPr id="454" name="CustomShape 12"/>
            <p:cNvSpPr/>
            <p:nvPr/>
          </p:nvSpPr>
          <p:spPr>
            <a:xfrm>
              <a:off x="2284560" y="3516840"/>
              <a:ext cx="2002680" cy="553320"/>
            </a:xfrm>
            <a:prstGeom prst="rect">
              <a:avLst/>
            </a:prstGeom>
            <a:noFill/>
            <a:ln w="5472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55" name="CustomShape 13"/>
            <p:cNvSpPr/>
            <p:nvPr/>
          </p:nvSpPr>
          <p:spPr>
            <a:xfrm>
              <a:off x="2405160" y="3650040"/>
              <a:ext cx="1807560" cy="248760"/>
            </a:xfrm>
            <a:custGeom>
              <a:avLst/>
              <a:gdLst>
                <a:gd name="textAreaLeft" fmla="*/ 0 w 1807560"/>
                <a:gd name="textAreaRight" fmla="*/ 1808640 w 1807560"/>
                <a:gd name="textAreaTop" fmla="*/ 0 h 248760"/>
                <a:gd name="textAreaBottom" fmla="*/ 249840 h 2487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Feature Selection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56" name="Group 14"/>
          <p:cNvGrpSpPr/>
          <p:nvPr/>
        </p:nvGrpSpPr>
        <p:grpSpPr>
          <a:xfrm>
            <a:off x="2284560" y="4805640"/>
            <a:ext cx="2002680" cy="555120"/>
            <a:chOff x="2284560" y="4805640"/>
            <a:chExt cx="2002680" cy="555120"/>
          </a:xfrm>
        </p:grpSpPr>
        <p:sp>
          <p:nvSpPr>
            <p:cNvPr id="457" name="CustomShape 15"/>
            <p:cNvSpPr/>
            <p:nvPr/>
          </p:nvSpPr>
          <p:spPr>
            <a:xfrm>
              <a:off x="2284560" y="4805640"/>
              <a:ext cx="2002680" cy="555120"/>
            </a:xfrm>
            <a:prstGeom prst="rect">
              <a:avLst/>
            </a:prstGeom>
            <a:noFill/>
            <a:ln w="5472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58" name="CustomShape 16"/>
            <p:cNvSpPr/>
            <p:nvPr/>
          </p:nvSpPr>
          <p:spPr>
            <a:xfrm>
              <a:off x="2444760" y="4937400"/>
              <a:ext cx="1645560" cy="248760"/>
            </a:xfrm>
            <a:custGeom>
              <a:avLst/>
              <a:gdLst>
                <a:gd name="textAreaLeft" fmla="*/ 0 w 1645560"/>
                <a:gd name="textAreaRight" fmla="*/ 1646640 w 1645560"/>
                <a:gd name="textAreaTop" fmla="*/ 0 h 248760"/>
                <a:gd name="textAreaBottom" fmla="*/ 249840 h 2487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Omics Integration</a:t>
              </a:r>
              <a:endParaRPr b="0" lang="en-US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59" name="Line 17"/>
          <p:cNvSpPr/>
          <p:nvPr/>
        </p:nvSpPr>
        <p:spPr>
          <a:xfrm>
            <a:off x="3290760" y="2868840"/>
            <a:ext cx="1800" cy="64944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0" name="Line 18"/>
          <p:cNvSpPr/>
          <p:nvPr/>
        </p:nvSpPr>
        <p:spPr>
          <a:xfrm>
            <a:off x="3290760" y="4099320"/>
            <a:ext cx="1800" cy="70632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1" name="Line 19"/>
          <p:cNvSpPr/>
          <p:nvPr/>
        </p:nvSpPr>
        <p:spPr>
          <a:xfrm>
            <a:off x="4316400" y="5077080"/>
            <a:ext cx="3113640" cy="18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3200" bIns="-432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2" name="Line 20"/>
          <p:cNvSpPr/>
          <p:nvPr/>
        </p:nvSpPr>
        <p:spPr>
          <a:xfrm flipV="1">
            <a:off x="7431480" y="2843280"/>
            <a:ext cx="1440" cy="2259360"/>
          </a:xfrm>
          <a:prstGeom prst="line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3" name="CustomShape 21"/>
          <p:cNvSpPr/>
          <p:nvPr/>
        </p:nvSpPr>
        <p:spPr>
          <a:xfrm>
            <a:off x="5080320" y="4759560"/>
            <a:ext cx="1345680" cy="274320"/>
          </a:xfrm>
          <a:custGeom>
            <a:avLst/>
            <a:gdLst>
              <a:gd name="textAreaLeft" fmla="*/ 0 w 1345680"/>
              <a:gd name="textAreaRight" fmla="*/ 1346760 w 1345680"/>
              <a:gd name="textAreaTop" fmla="*/ 0 h 274320"/>
              <a:gd name="textAreaBottom" fmla="*/ 275400 h 27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Trained Model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CustomShape 22"/>
          <p:cNvSpPr/>
          <p:nvPr/>
        </p:nvSpPr>
        <p:spPr>
          <a:xfrm>
            <a:off x="6128280" y="3184920"/>
            <a:ext cx="1186560" cy="273960"/>
          </a:xfrm>
          <a:custGeom>
            <a:avLst/>
            <a:gdLst>
              <a:gd name="textAreaLeft" fmla="*/ 0 w 1186560"/>
              <a:gd name="textAreaRight" fmla="*/ 1187640 w 1186560"/>
              <a:gd name="textAreaTop" fmla="*/ 0 h 273960"/>
              <a:gd name="textAreaBottom" fmla="*/ 275040 h 273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Evaluation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2"/>
          <a:stretch/>
        </p:blipFill>
        <p:spPr>
          <a:xfrm>
            <a:off x="7955280" y="6660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466" name="" descr=""/>
          <p:cNvPicPr/>
          <p:nvPr/>
        </p:nvPicPr>
        <p:blipFill>
          <a:blip r:embed="rId3"/>
          <a:stretch/>
        </p:blipFill>
        <p:spPr>
          <a:xfrm>
            <a:off x="58680" y="88920"/>
            <a:ext cx="1275840" cy="450360"/>
          </a:xfrm>
          <a:prstGeom prst="rect">
            <a:avLst/>
          </a:prstGeom>
          <a:ln w="0">
            <a:noFill/>
          </a:ln>
        </p:spPr>
      </p:pic>
      <p:sp>
        <p:nvSpPr>
          <p:cNvPr id="467" name="CustomShape 23"/>
          <p:cNvSpPr/>
          <p:nvPr/>
        </p:nvSpPr>
        <p:spPr>
          <a:xfrm>
            <a:off x="2054160" y="34920"/>
            <a:ext cx="5256000" cy="4550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455040"/>
              <a:gd name="textAreaBottom" fmla="*/ 45612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Typical Workflow for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8" name="Group 24"/>
          <p:cNvGrpSpPr/>
          <p:nvPr/>
        </p:nvGrpSpPr>
        <p:grpSpPr>
          <a:xfrm>
            <a:off x="41400" y="2632680"/>
            <a:ext cx="2242800" cy="2140560"/>
            <a:chOff x="41400" y="2632680"/>
            <a:chExt cx="2242800" cy="2140560"/>
          </a:xfrm>
        </p:grpSpPr>
        <p:pic>
          <p:nvPicPr>
            <p:cNvPr id="469" name="" descr=""/>
            <p:cNvPicPr/>
            <p:nvPr/>
          </p:nvPicPr>
          <p:blipFill>
            <a:blip r:embed="rId4"/>
            <a:srcRect l="0" t="10063" r="4039" b="0"/>
            <a:stretch/>
          </p:blipFill>
          <p:spPr>
            <a:xfrm>
              <a:off x="41400" y="3205080"/>
              <a:ext cx="2180520" cy="1568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0" name="CustomShape 25"/>
            <p:cNvSpPr/>
            <p:nvPr/>
          </p:nvSpPr>
          <p:spPr>
            <a:xfrm>
              <a:off x="182880" y="2632680"/>
              <a:ext cx="2101320" cy="504000"/>
            </a:xfrm>
            <a:custGeom>
              <a:avLst/>
              <a:gdLst>
                <a:gd name="textAreaLeft" fmla="*/ 0 w 2101320"/>
                <a:gd name="textAreaRight" fmla="*/ 2102400 w 2101320"/>
                <a:gd name="textAreaTop" fmla="*/ 0 h 504000"/>
                <a:gd name="textAreaBottom" fmla="*/ 505080 h 5040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Unsupervised:</a:t>
              </a:r>
              <a:br>
                <a:rPr sz="1800"/>
              </a:b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remove low-variance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71" name="Group 26"/>
          <p:cNvGrpSpPr/>
          <p:nvPr/>
        </p:nvGrpSpPr>
        <p:grpSpPr>
          <a:xfrm>
            <a:off x="4346640" y="2631960"/>
            <a:ext cx="1272600" cy="2016000"/>
            <a:chOff x="4346640" y="2631960"/>
            <a:chExt cx="1272600" cy="2016000"/>
          </a:xfrm>
        </p:grpSpPr>
        <p:pic>
          <p:nvPicPr>
            <p:cNvPr id="472" name="" descr=""/>
            <p:cNvPicPr/>
            <p:nvPr/>
          </p:nvPicPr>
          <p:blipFill>
            <a:blip r:embed="rId5"/>
            <a:srcRect l="21445" t="3250" r="19514" b="16134"/>
            <a:stretch/>
          </p:blipFill>
          <p:spPr>
            <a:xfrm>
              <a:off x="4562640" y="3195720"/>
              <a:ext cx="794520" cy="1452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3" name="CustomShape 27"/>
            <p:cNvSpPr/>
            <p:nvPr/>
          </p:nvSpPr>
          <p:spPr>
            <a:xfrm>
              <a:off x="4346640" y="2631960"/>
              <a:ext cx="1272600" cy="523440"/>
            </a:xfrm>
            <a:custGeom>
              <a:avLst/>
              <a:gdLst>
                <a:gd name="textAreaLeft" fmla="*/ 0 w 1272600"/>
                <a:gd name="textAreaRight" fmla="*/ 1273680 w 1272600"/>
                <a:gd name="textAreaTop" fmla="*/ 0 h 523440"/>
                <a:gd name="textAreaBottom" fmla="*/ 524520 h 523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Supervised:</a:t>
              </a:r>
              <a:br>
                <a:rPr sz="1800"/>
              </a:b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LASSO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474" name="" descr=""/>
          <p:cNvPicPr/>
          <p:nvPr/>
        </p:nvPicPr>
        <p:blipFill>
          <a:blip r:embed="rId6"/>
          <a:srcRect l="0" t="9694" r="0" b="9503"/>
          <a:stretch/>
        </p:blipFill>
        <p:spPr>
          <a:xfrm>
            <a:off x="222120" y="604800"/>
            <a:ext cx="2377800" cy="1625400"/>
          </a:xfrm>
          <a:prstGeom prst="rect">
            <a:avLst/>
          </a:prstGeom>
          <a:ln w="0">
            <a:noFill/>
          </a:ln>
        </p:spPr>
      </p:pic>
      <p:pic>
        <p:nvPicPr>
          <p:cNvPr id="475" name="" descr=""/>
          <p:cNvPicPr/>
          <p:nvPr/>
        </p:nvPicPr>
        <p:blipFill>
          <a:blip r:embed="rId7"/>
          <a:srcRect l="0" t="9058" r="3080" b="3461"/>
          <a:stretch/>
        </p:blipFill>
        <p:spPr>
          <a:xfrm>
            <a:off x="7526520" y="2965680"/>
            <a:ext cx="2474640" cy="188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" descr=""/>
          <p:cNvPicPr/>
          <p:nvPr/>
        </p:nvPicPr>
        <p:blipFill>
          <a:blip r:embed="rId1"/>
          <a:srcRect l="3997" t="9701" r="3487" b="7515"/>
          <a:stretch/>
        </p:blipFill>
        <p:spPr>
          <a:xfrm>
            <a:off x="1271880" y="802800"/>
            <a:ext cx="6346440" cy="4256280"/>
          </a:xfrm>
          <a:prstGeom prst="rect">
            <a:avLst/>
          </a:prstGeom>
          <a:ln w="0">
            <a:noFill/>
          </a:ln>
        </p:spPr>
      </p:pic>
      <p:pic>
        <p:nvPicPr>
          <p:cNvPr id="477" name="" descr=""/>
          <p:cNvPicPr/>
          <p:nvPr/>
        </p:nvPicPr>
        <p:blipFill>
          <a:blip r:embed="rId2"/>
          <a:srcRect l="4008" t="9701" r="3757" b="7486"/>
          <a:stretch/>
        </p:blipFill>
        <p:spPr>
          <a:xfrm>
            <a:off x="1274760" y="804240"/>
            <a:ext cx="6345360" cy="4259520"/>
          </a:xfrm>
          <a:prstGeom prst="rect">
            <a:avLst/>
          </a:prstGeom>
          <a:ln w="0">
            <a:noFill/>
          </a:ln>
        </p:spPr>
      </p:pic>
      <p:sp>
        <p:nvSpPr>
          <p:cNvPr id="478" name="Line 1"/>
          <p:cNvSpPr/>
          <p:nvPr/>
        </p:nvSpPr>
        <p:spPr>
          <a:xfrm>
            <a:off x="3009960" y="856800"/>
            <a:ext cx="3566160" cy="384048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3"/>
          <a:stretch/>
        </p:blipFill>
        <p:spPr>
          <a:xfrm>
            <a:off x="7955280" y="8244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480" name="" descr=""/>
          <p:cNvPicPr/>
          <p:nvPr/>
        </p:nvPicPr>
        <p:blipFill>
          <a:blip r:embed="rId4"/>
          <a:stretch/>
        </p:blipFill>
        <p:spPr>
          <a:xfrm>
            <a:off x="58680" y="104760"/>
            <a:ext cx="1275840" cy="450360"/>
          </a:xfrm>
          <a:prstGeom prst="rect">
            <a:avLst/>
          </a:prstGeom>
          <a:ln w="0">
            <a:noFill/>
          </a:ln>
        </p:spPr>
      </p:pic>
      <p:sp>
        <p:nvSpPr>
          <p:cNvPr id="481" name="CustomShape 2"/>
          <p:cNvSpPr/>
          <p:nvPr/>
        </p:nvSpPr>
        <p:spPr>
          <a:xfrm>
            <a:off x="2054160" y="50760"/>
            <a:ext cx="5256000" cy="4550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455040"/>
              <a:gd name="textAreaBottom" fmla="*/ 45612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Linear Separation: Decision Boundary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2932200" y="5068800"/>
            <a:ext cx="3031920" cy="342360"/>
          </a:xfrm>
          <a:custGeom>
            <a:avLst/>
            <a:gdLst>
              <a:gd name="textAreaLeft" fmla="*/ 0 w 3031920"/>
              <a:gd name="textAreaRight" fmla="*/ 3033000 w 3031920"/>
              <a:gd name="textAreaTop" fmla="*/ 0 h 342360"/>
              <a:gd name="textAreaBottom" fmla="*/ 343440 h 342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400"/>
                </a:solidFill>
                <a:latin typeface="Arial"/>
                <a:ea typeface="DejaVu Sans"/>
              </a:rPr>
              <a:t>Integrative Latent Variable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3" name="Group 4"/>
          <p:cNvGrpSpPr/>
          <p:nvPr/>
        </p:nvGrpSpPr>
        <p:grpSpPr>
          <a:xfrm>
            <a:off x="6477480" y="1032840"/>
            <a:ext cx="1078920" cy="593280"/>
            <a:chOff x="6477480" y="1032840"/>
            <a:chExt cx="1078920" cy="593280"/>
          </a:xfrm>
        </p:grpSpPr>
        <p:sp>
          <p:nvSpPr>
            <p:cNvPr id="484" name="CustomShape 5"/>
            <p:cNvSpPr/>
            <p:nvPr/>
          </p:nvSpPr>
          <p:spPr>
            <a:xfrm>
              <a:off x="6547320" y="1032840"/>
              <a:ext cx="1009080" cy="593280"/>
            </a:xfrm>
            <a:custGeom>
              <a:avLst/>
              <a:gdLst>
                <a:gd name="textAreaLeft" fmla="*/ 0 w 1009080"/>
                <a:gd name="textAreaRight" fmla="*/ 1010160 w 1009080"/>
                <a:gd name="textAreaTop" fmla="*/ 0 h 593280"/>
                <a:gd name="textAreaBottom" fmla="*/ 594360 h 5932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healthy train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sick train</a:t>
              </a:r>
              <a:br>
                <a:rPr sz="1100"/>
              </a:b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5" name="CustomShape 6"/>
            <p:cNvSpPr/>
            <p:nvPr/>
          </p:nvSpPr>
          <p:spPr>
            <a:xfrm>
              <a:off x="6477480" y="1132920"/>
              <a:ext cx="86760" cy="86760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86" name="CustomShape 7"/>
            <p:cNvSpPr/>
            <p:nvPr/>
          </p:nvSpPr>
          <p:spPr>
            <a:xfrm>
              <a:off x="6477480" y="1314000"/>
              <a:ext cx="86760" cy="86760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487" name="Group 8"/>
          <p:cNvGrpSpPr/>
          <p:nvPr/>
        </p:nvGrpSpPr>
        <p:grpSpPr>
          <a:xfrm>
            <a:off x="6477480" y="1399680"/>
            <a:ext cx="1064520" cy="424800"/>
            <a:chOff x="6477480" y="1399680"/>
            <a:chExt cx="1064520" cy="424800"/>
          </a:xfrm>
        </p:grpSpPr>
        <p:sp>
          <p:nvSpPr>
            <p:cNvPr id="488" name="CustomShape 9"/>
            <p:cNvSpPr/>
            <p:nvPr/>
          </p:nvSpPr>
          <p:spPr>
            <a:xfrm>
              <a:off x="6477480" y="1495080"/>
              <a:ext cx="86760" cy="86400"/>
            </a:xfrm>
            <a:prstGeom prst="ellipse">
              <a:avLst/>
            </a:prstGeom>
            <a:solidFill>
              <a:srgbClr val="000000"/>
            </a:solidFill>
            <a:ln w="36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89" name="CustomShape 10"/>
            <p:cNvSpPr/>
            <p:nvPr/>
          </p:nvSpPr>
          <p:spPr>
            <a:xfrm>
              <a:off x="6477480" y="1674360"/>
              <a:ext cx="86760" cy="86760"/>
            </a:xfrm>
            <a:prstGeom prst="ellipse">
              <a:avLst/>
            </a:prstGeom>
            <a:solidFill>
              <a:srgbClr val="ff0000"/>
            </a:solidFill>
            <a:ln w="3672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90" name="CustomShape 11"/>
            <p:cNvSpPr/>
            <p:nvPr/>
          </p:nvSpPr>
          <p:spPr>
            <a:xfrm>
              <a:off x="6584040" y="1399680"/>
              <a:ext cx="957960" cy="424800"/>
            </a:xfrm>
            <a:custGeom>
              <a:avLst/>
              <a:gdLst>
                <a:gd name="textAreaLeft" fmla="*/ 0 w 957960"/>
                <a:gd name="textAreaRight" fmla="*/ 959040 w 957960"/>
                <a:gd name="textAreaTop" fmla="*/ 0 h 424800"/>
                <a:gd name="textAreaBottom" fmla="*/ 425880 h 4248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healthy test</a:t>
              </a:r>
              <a:br>
                <a:rPr sz="1800"/>
              </a:b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sick test</a:t>
              </a:r>
              <a:endParaRPr b="0" lang="en-US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91" name="CustomShape 12"/>
          <p:cNvSpPr/>
          <p:nvPr/>
        </p:nvSpPr>
        <p:spPr>
          <a:xfrm rot="16200000">
            <a:off x="-538920" y="2568240"/>
            <a:ext cx="3031920" cy="342360"/>
          </a:xfrm>
          <a:custGeom>
            <a:avLst/>
            <a:gdLst>
              <a:gd name="textAreaLeft" fmla="*/ 0 w 3031920"/>
              <a:gd name="textAreaRight" fmla="*/ 3033000 w 3031920"/>
              <a:gd name="textAreaTop" fmla="*/ 0 h 342360"/>
              <a:gd name="textAreaBottom" fmla="*/ 343440 h 342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6400"/>
                </a:solidFill>
                <a:latin typeface="Arial"/>
                <a:ea typeface="DejaVu Sans"/>
              </a:rPr>
              <a:t>Integrative Latent Variable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2" name="Group 13"/>
          <p:cNvGrpSpPr/>
          <p:nvPr/>
        </p:nvGrpSpPr>
        <p:grpSpPr>
          <a:xfrm>
            <a:off x="7855560" y="792360"/>
            <a:ext cx="1804320" cy="4219920"/>
            <a:chOff x="7855560" y="792360"/>
            <a:chExt cx="1804320" cy="4219920"/>
          </a:xfrm>
        </p:grpSpPr>
        <p:pic>
          <p:nvPicPr>
            <p:cNvPr id="493" name="" descr=""/>
            <p:cNvPicPr/>
            <p:nvPr/>
          </p:nvPicPr>
          <p:blipFill>
            <a:blip r:embed="rId5"/>
            <a:srcRect l="2092" t="6268" r="56802" b="22735"/>
            <a:stretch/>
          </p:blipFill>
          <p:spPr>
            <a:xfrm>
              <a:off x="7887600" y="1002960"/>
              <a:ext cx="1757880" cy="1675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4" name="" descr=""/>
            <p:cNvPicPr/>
            <p:nvPr/>
          </p:nvPicPr>
          <p:blipFill>
            <a:blip r:embed="rId6"/>
            <a:srcRect l="54134" t="8598" r="4761" b="19806"/>
            <a:stretch/>
          </p:blipFill>
          <p:spPr>
            <a:xfrm>
              <a:off x="7855560" y="3108960"/>
              <a:ext cx="1804320" cy="173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5" name="" descr=""/>
            <p:cNvPicPr/>
            <p:nvPr/>
          </p:nvPicPr>
          <p:blipFill>
            <a:blip r:embed="rId7"/>
            <a:srcRect l="22599" t="88709" r="52068" b="5486"/>
            <a:stretch/>
          </p:blipFill>
          <p:spPr>
            <a:xfrm>
              <a:off x="8049960" y="792360"/>
              <a:ext cx="1460520" cy="180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6" name="" descr=""/>
            <p:cNvPicPr/>
            <p:nvPr/>
          </p:nvPicPr>
          <p:blipFill>
            <a:blip r:embed="rId8"/>
            <a:srcRect l="47822" t="88709" r="22107" b="5486"/>
            <a:stretch/>
          </p:blipFill>
          <p:spPr>
            <a:xfrm>
              <a:off x="7889040" y="4831920"/>
              <a:ext cx="1735560" cy="1803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"/>
                            </p:stCondLst>
                            <p:childTnLst>
                              <p:par>
                                <p:cTn id="84" dur="indefinite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485640" y="1311120"/>
            <a:ext cx="9250560" cy="581400"/>
          </a:xfrm>
          <a:custGeom>
            <a:avLst/>
            <a:gdLst>
              <a:gd name="textAreaLeft" fmla="*/ 0 w 9250560"/>
              <a:gd name="textAreaRight" fmla="*/ 9251640 w 9250560"/>
              <a:gd name="textAreaTop" fmla="*/ 0 h 581400"/>
              <a:gd name="textAreaBottom" fmla="*/ 582480 h 581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3465a4"/>
                </a:solidFill>
                <a:latin typeface="Arial"/>
                <a:ea typeface="DejaVu Sans"/>
              </a:rPr>
              <a:t>Univariate and Multivariate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3465a4"/>
                </a:solidFill>
                <a:latin typeface="Arial"/>
                <a:ea typeface="DejaVu Sans"/>
              </a:rPr>
              <a:t>Feature Selection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7955280" y="8208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58680" y="10440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130480" y="26280"/>
            <a:ext cx="5256000" cy="3434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Univariate Feature Selection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rcRect l="35159" t="17911" r="32132" b="10443"/>
          <a:stretch/>
        </p:blipFill>
        <p:spPr>
          <a:xfrm>
            <a:off x="55440" y="640080"/>
            <a:ext cx="4680000" cy="502884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2"/>
          <a:srcRect l="35159" t="23461" r="32132" b="22331"/>
          <a:stretch/>
        </p:blipFill>
        <p:spPr>
          <a:xfrm>
            <a:off x="4809960" y="640080"/>
            <a:ext cx="5226120" cy="4204440"/>
          </a:xfrm>
          <a:prstGeom prst="rect">
            <a:avLst/>
          </a:prstGeom>
          <a:ln w="0">
            <a:noFill/>
          </a:ln>
        </p:spPr>
      </p:pic>
      <p:sp>
        <p:nvSpPr>
          <p:cNvPr id="503" name="CustomShape 2"/>
          <p:cNvSpPr/>
          <p:nvPr/>
        </p:nvSpPr>
        <p:spPr>
          <a:xfrm>
            <a:off x="4715280" y="4962600"/>
            <a:ext cx="5327640" cy="645480"/>
          </a:xfrm>
          <a:custGeom>
            <a:avLst/>
            <a:gdLst>
              <a:gd name="textAreaLeft" fmla="*/ 0 w 5327640"/>
              <a:gd name="textAreaRight" fmla="*/ 5328720 w 5327640"/>
              <a:gd name="textAreaTop" fmla="*/ 0 h 645480"/>
              <a:gd name="textAreaBottom" fmla="*/ 646560 h 645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Generally acknowledged that univariate feature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selection has poor </a:t>
            </a:r>
            <a:br>
              <a:rPr sz="1800"/>
            </a:b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predictive capacity compared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to multivariate feature selection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3"/>
          <a:stretch/>
        </p:blipFill>
        <p:spPr>
          <a:xfrm>
            <a:off x="7955640" y="4608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05" name="" descr=""/>
          <p:cNvPicPr/>
          <p:nvPr/>
        </p:nvPicPr>
        <p:blipFill>
          <a:blip r:embed="rId4"/>
          <a:stretch/>
        </p:blipFill>
        <p:spPr>
          <a:xfrm>
            <a:off x="59040" y="6840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1914480" y="80640"/>
            <a:ext cx="5731560" cy="343440"/>
          </a:xfrm>
          <a:custGeom>
            <a:avLst/>
            <a:gdLst>
              <a:gd name="textAreaLeft" fmla="*/ 0 w 5731560"/>
              <a:gd name="textAreaRight" fmla="*/ 5732640 w 573156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Multivariate Feature Selection: LASSO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rcRect l="5114" t="18618" r="7156" b="7153"/>
          <a:stretch/>
        </p:blipFill>
        <p:spPr>
          <a:xfrm>
            <a:off x="110880" y="714960"/>
            <a:ext cx="9864720" cy="469152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2"/>
          <a:stretch/>
        </p:blipFill>
        <p:spPr>
          <a:xfrm>
            <a:off x="7955640" y="4572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3"/>
          <a:stretch/>
        </p:blipFill>
        <p:spPr>
          <a:xfrm>
            <a:off x="59040" y="6804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" descr=""/>
          <p:cNvPicPr/>
          <p:nvPr/>
        </p:nvPicPr>
        <p:blipFill>
          <a:blip r:embed="rId1"/>
          <a:srcRect l="5020" t="17687" r="15138" b="11339"/>
          <a:stretch/>
        </p:blipFill>
        <p:spPr>
          <a:xfrm>
            <a:off x="443520" y="789840"/>
            <a:ext cx="9196560" cy="4597200"/>
          </a:xfrm>
          <a:prstGeom prst="rect">
            <a:avLst/>
          </a:prstGeom>
          <a:ln w="0">
            <a:noFill/>
          </a:ln>
        </p:spPr>
      </p:pic>
      <p:sp>
        <p:nvSpPr>
          <p:cNvPr id="511" name="CustomShape 1"/>
          <p:cNvSpPr/>
          <p:nvPr/>
        </p:nvSpPr>
        <p:spPr>
          <a:xfrm>
            <a:off x="1554480" y="81000"/>
            <a:ext cx="6307560" cy="343440"/>
          </a:xfrm>
          <a:custGeom>
            <a:avLst/>
            <a:gdLst>
              <a:gd name="textAreaLeft" fmla="*/ 0 w 6307560"/>
              <a:gd name="textAreaRight" fmla="*/ 6308640 w 630756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Regularizations are Priors in Bayesian stats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2" name="" descr=""/>
          <p:cNvPicPr/>
          <p:nvPr/>
        </p:nvPicPr>
        <p:blipFill>
          <a:blip r:embed="rId2"/>
          <a:stretch/>
        </p:blipFill>
        <p:spPr>
          <a:xfrm>
            <a:off x="8138160" y="46080"/>
            <a:ext cx="1919520" cy="534600"/>
          </a:xfrm>
          <a:prstGeom prst="rect">
            <a:avLst/>
          </a:prstGeom>
          <a:ln w="0">
            <a:noFill/>
          </a:ln>
        </p:spPr>
      </p:pic>
      <p:pic>
        <p:nvPicPr>
          <p:cNvPr id="513" name="" descr=""/>
          <p:cNvPicPr/>
          <p:nvPr/>
        </p:nvPicPr>
        <p:blipFill>
          <a:blip r:embed="rId3"/>
          <a:stretch/>
        </p:blipFill>
        <p:spPr>
          <a:xfrm>
            <a:off x="59760" y="68400"/>
            <a:ext cx="121860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" descr=""/>
          <p:cNvPicPr/>
          <p:nvPr/>
        </p:nvPicPr>
        <p:blipFill>
          <a:blip r:embed="rId1"/>
          <a:stretch/>
        </p:blipFill>
        <p:spPr>
          <a:xfrm>
            <a:off x="133200" y="748080"/>
            <a:ext cx="4886280" cy="3930120"/>
          </a:xfrm>
          <a:prstGeom prst="rect">
            <a:avLst/>
          </a:prstGeom>
          <a:ln w="0">
            <a:noFill/>
          </a:ln>
        </p:spPr>
      </p:pic>
      <p:sp>
        <p:nvSpPr>
          <p:cNvPr id="515" name="CustomShape 1"/>
          <p:cNvSpPr/>
          <p:nvPr/>
        </p:nvSpPr>
        <p:spPr>
          <a:xfrm>
            <a:off x="1336680" y="53280"/>
            <a:ext cx="7074000" cy="343440"/>
          </a:xfrm>
          <a:custGeom>
            <a:avLst/>
            <a:gdLst>
              <a:gd name="textAreaLeft" fmla="*/ 0 w 7074000"/>
              <a:gd name="textAreaRight" fmla="*/ 7075080 w 707400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Lasso vs. Ridge vs. Elastic Net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2"/>
          <a:srcRect l="37882" t="78198" r="33945" b="3993"/>
          <a:stretch/>
        </p:blipFill>
        <p:spPr>
          <a:xfrm>
            <a:off x="5396400" y="731520"/>
            <a:ext cx="2831760" cy="911520"/>
          </a:xfrm>
          <a:prstGeom prst="rect">
            <a:avLst/>
          </a:prstGeom>
          <a:ln w="0">
            <a:noFill/>
          </a:ln>
        </p:spPr>
      </p:pic>
      <p:sp>
        <p:nvSpPr>
          <p:cNvPr id="517" name="CustomShape 2"/>
          <p:cNvSpPr/>
          <p:nvPr/>
        </p:nvSpPr>
        <p:spPr>
          <a:xfrm>
            <a:off x="1422000" y="4777200"/>
            <a:ext cx="2266920" cy="759960"/>
          </a:xfrm>
          <a:custGeom>
            <a:avLst/>
            <a:gdLst>
              <a:gd name="textAreaLeft" fmla="*/ 0 w 2266920"/>
              <a:gd name="textAreaRight" fmla="*/ 2268000 w 2266920"/>
              <a:gd name="textAreaTop" fmla="*/ 0 h 759960"/>
              <a:gd name="textAreaBottom" fmla="*/ 761040 h 759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Lasso is more conservative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Ridge is more permissive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8" name="" descr=""/>
          <p:cNvPicPr/>
          <p:nvPr/>
        </p:nvPicPr>
        <p:blipFill>
          <a:blip r:embed="rId3"/>
          <a:srcRect l="0" t="7736" r="1819" b="0"/>
          <a:stretch/>
        </p:blipFill>
        <p:spPr>
          <a:xfrm>
            <a:off x="5093280" y="1828800"/>
            <a:ext cx="4943520" cy="3792960"/>
          </a:xfrm>
          <a:prstGeom prst="rect">
            <a:avLst/>
          </a:prstGeom>
          <a:ln w="0">
            <a:noFill/>
          </a:ln>
        </p:spPr>
      </p:pic>
      <p:pic>
        <p:nvPicPr>
          <p:cNvPr id="519" name="" descr=""/>
          <p:cNvPicPr/>
          <p:nvPr/>
        </p:nvPicPr>
        <p:blipFill>
          <a:blip r:embed="rId4"/>
          <a:stretch/>
        </p:blipFill>
        <p:spPr>
          <a:xfrm>
            <a:off x="7955640" y="4536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20" name="" descr=""/>
          <p:cNvPicPr/>
          <p:nvPr/>
        </p:nvPicPr>
        <p:blipFill>
          <a:blip r:embed="rId5"/>
          <a:stretch/>
        </p:blipFill>
        <p:spPr>
          <a:xfrm>
            <a:off x="59040" y="6768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2130480" y="26280"/>
            <a:ext cx="5256000" cy="3434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Penalized regression interpretation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1"/>
          <a:stretch/>
        </p:blipFill>
        <p:spPr>
          <a:xfrm>
            <a:off x="7955640" y="4536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23" name="" descr=""/>
          <p:cNvPicPr/>
          <p:nvPr/>
        </p:nvPicPr>
        <p:blipFill>
          <a:blip r:embed="rId2"/>
          <a:stretch/>
        </p:blipFill>
        <p:spPr>
          <a:xfrm>
            <a:off x="59040" y="67680"/>
            <a:ext cx="1275840" cy="450360"/>
          </a:xfrm>
          <a:prstGeom prst="rect">
            <a:avLst/>
          </a:prstGeom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3"/>
          <a:srcRect l="17331" t="17543" r="51400" b="32763"/>
          <a:stretch/>
        </p:blipFill>
        <p:spPr>
          <a:xfrm>
            <a:off x="91440" y="662400"/>
            <a:ext cx="4569840" cy="4087440"/>
          </a:xfrm>
          <a:prstGeom prst="rect">
            <a:avLst/>
          </a:prstGeom>
          <a:ln w="0">
            <a:noFill/>
          </a:ln>
        </p:spPr>
      </p:pic>
      <p:pic>
        <p:nvPicPr>
          <p:cNvPr id="525" name="" descr=""/>
          <p:cNvPicPr/>
          <p:nvPr/>
        </p:nvPicPr>
        <p:blipFill>
          <a:blip r:embed="rId4"/>
          <a:srcRect l="17148" t="18177" r="18439" b="45022"/>
          <a:stretch/>
        </p:blipFill>
        <p:spPr>
          <a:xfrm>
            <a:off x="4865760" y="3715920"/>
            <a:ext cx="5137560" cy="1722240"/>
          </a:xfrm>
          <a:prstGeom prst="rect">
            <a:avLst/>
          </a:prstGeom>
          <a:ln w="0">
            <a:noFill/>
          </a:ln>
        </p:spPr>
      </p:pic>
      <p:pic>
        <p:nvPicPr>
          <p:cNvPr id="526" name="" descr=""/>
          <p:cNvPicPr/>
          <p:nvPr/>
        </p:nvPicPr>
        <p:blipFill>
          <a:blip r:embed="rId5"/>
          <a:srcRect l="52106" t="17543" r="21411" b="35731"/>
          <a:stretch/>
        </p:blipFill>
        <p:spPr>
          <a:xfrm>
            <a:off x="6179040" y="653760"/>
            <a:ext cx="2837880" cy="2819160"/>
          </a:xfrm>
          <a:prstGeom prst="rect">
            <a:avLst/>
          </a:prstGeom>
          <a:ln w="0">
            <a:noFill/>
          </a:ln>
        </p:spPr>
      </p:pic>
      <p:sp>
        <p:nvSpPr>
          <p:cNvPr id="527" name="CustomShape 2"/>
          <p:cNvSpPr/>
          <p:nvPr/>
        </p:nvSpPr>
        <p:spPr>
          <a:xfrm>
            <a:off x="728640" y="5137200"/>
            <a:ext cx="3614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LASSO – high bias, low variance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2130480" y="26280"/>
            <a:ext cx="5256000" cy="3434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Multivariate Feature Selection: PLS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36360" y="640080"/>
            <a:ext cx="6512040" cy="4661640"/>
          </a:xfrm>
          <a:prstGeom prst="rect">
            <a:avLst/>
          </a:prstGeom>
          <a:ln w="0">
            <a:noFill/>
          </a:ln>
        </p:spPr>
      </p:pic>
      <p:pic>
        <p:nvPicPr>
          <p:cNvPr id="530" name="" descr=""/>
          <p:cNvPicPr/>
          <p:nvPr/>
        </p:nvPicPr>
        <p:blipFill>
          <a:blip r:embed="rId2"/>
          <a:srcRect l="0" t="0" r="14272" b="0"/>
          <a:stretch/>
        </p:blipFill>
        <p:spPr>
          <a:xfrm>
            <a:off x="6566400" y="581760"/>
            <a:ext cx="3462120" cy="2502360"/>
          </a:xfrm>
          <a:prstGeom prst="rect">
            <a:avLst/>
          </a:prstGeom>
          <a:ln w="0">
            <a:noFill/>
          </a:ln>
        </p:spPr>
      </p:pic>
      <p:pic>
        <p:nvPicPr>
          <p:cNvPr id="531" name="" descr=""/>
          <p:cNvPicPr/>
          <p:nvPr/>
        </p:nvPicPr>
        <p:blipFill>
          <a:blip r:embed="rId3"/>
          <a:srcRect l="0" t="0" r="15390" b="0"/>
          <a:stretch/>
        </p:blipFill>
        <p:spPr>
          <a:xfrm>
            <a:off x="6447240" y="3086280"/>
            <a:ext cx="3601800" cy="2553120"/>
          </a:xfrm>
          <a:prstGeom prst="rect">
            <a:avLst/>
          </a:prstGeom>
          <a:ln w="0">
            <a:noFill/>
          </a:ln>
        </p:spPr>
      </p:pic>
      <p:sp>
        <p:nvSpPr>
          <p:cNvPr id="532" name="CustomShape 2"/>
          <p:cNvSpPr/>
          <p:nvPr/>
        </p:nvSpPr>
        <p:spPr>
          <a:xfrm>
            <a:off x="599040" y="5262120"/>
            <a:ext cx="4882680" cy="330480"/>
          </a:xfrm>
          <a:custGeom>
            <a:avLst/>
            <a:gdLst>
              <a:gd name="textAreaLeft" fmla="*/ 0 w 4882680"/>
              <a:gd name="textAreaRight" fmla="*/ 4883760 w 4882680"/>
              <a:gd name="textAreaTop" fmla="*/ 0 h 330480"/>
              <a:gd name="textAreaBottom" fmla="*/ 331560 h 330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Select features that separate two groups of samples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the most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4"/>
          <a:stretch/>
        </p:blipFill>
        <p:spPr>
          <a:xfrm>
            <a:off x="7955640" y="4536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34" name="" descr=""/>
          <p:cNvPicPr/>
          <p:nvPr/>
        </p:nvPicPr>
        <p:blipFill>
          <a:blip r:embed="rId5"/>
          <a:stretch/>
        </p:blipFill>
        <p:spPr>
          <a:xfrm>
            <a:off x="59040" y="6768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2067120" y="4709160"/>
            <a:ext cx="6157800" cy="753120"/>
          </a:xfrm>
          <a:custGeom>
            <a:avLst/>
            <a:gdLst>
              <a:gd name="textAreaLeft" fmla="*/ 0 w 6157800"/>
              <a:gd name="textAreaRight" fmla="*/ 6158880 w 6157800"/>
              <a:gd name="textAreaTop" fmla="*/ 0 h 753120"/>
              <a:gd name="textAreaBottom" fmla="*/ 754200 h 753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Minimize variance within clusters and maximize variance between clusters</a:t>
            </a:r>
            <a:br>
              <a:rPr sz="1350"/>
            </a:b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Arial"/>
                <a:ea typeface="DejaVu Sans"/>
              </a:rPr>
              <a:t>Similar to what ANOVA is doing, therefore LINEAR Discriminant Analysis (LDA)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19080" y="966960"/>
            <a:ext cx="5008320" cy="3452760"/>
          </a:xfrm>
          <a:prstGeom prst="rect">
            <a:avLst/>
          </a:prstGeom>
          <a:ln w="0">
            <a:noFill/>
          </a:ln>
        </p:spPr>
      </p:pic>
      <p:pic>
        <p:nvPicPr>
          <p:cNvPr id="537" name="" descr=""/>
          <p:cNvPicPr/>
          <p:nvPr/>
        </p:nvPicPr>
        <p:blipFill>
          <a:blip r:embed="rId2"/>
          <a:stretch/>
        </p:blipFill>
        <p:spPr>
          <a:xfrm>
            <a:off x="5121720" y="988560"/>
            <a:ext cx="4900320" cy="3451320"/>
          </a:xfrm>
          <a:prstGeom prst="rect">
            <a:avLst/>
          </a:prstGeom>
          <a:ln w="0">
            <a:noFill/>
          </a:ln>
        </p:spPr>
      </p:pic>
      <p:sp>
        <p:nvSpPr>
          <p:cNvPr id="538" name="CustomShape 2"/>
          <p:cNvSpPr/>
          <p:nvPr/>
        </p:nvSpPr>
        <p:spPr>
          <a:xfrm>
            <a:off x="2130480" y="-63360"/>
            <a:ext cx="5256000" cy="3434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Multivariate Feature Selection:</a:t>
            </a:r>
            <a:br>
              <a:rPr sz="1800"/>
            </a:b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Linear Discriminant Analysis (LDA)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3"/>
          <a:stretch/>
        </p:blipFill>
        <p:spPr>
          <a:xfrm>
            <a:off x="7955640" y="4536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40" name="" descr=""/>
          <p:cNvPicPr/>
          <p:nvPr/>
        </p:nvPicPr>
        <p:blipFill>
          <a:blip r:embed="rId4"/>
          <a:stretch/>
        </p:blipFill>
        <p:spPr>
          <a:xfrm>
            <a:off x="59040" y="6768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58680" y="41400"/>
            <a:ext cx="1275840" cy="45000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7955280" y="19080"/>
            <a:ext cx="2101320" cy="534240"/>
          </a:xfrm>
          <a:prstGeom prst="rect">
            <a:avLst/>
          </a:prstGeom>
          <a:ln w="0">
            <a:noFill/>
          </a:ln>
        </p:spPr>
      </p:pic>
      <p:sp>
        <p:nvSpPr>
          <p:cNvPr id="387" name="CustomShape 1"/>
          <p:cNvSpPr/>
          <p:nvPr/>
        </p:nvSpPr>
        <p:spPr>
          <a:xfrm>
            <a:off x="801720" y="1736640"/>
            <a:ext cx="8456400" cy="540720"/>
          </a:xfrm>
          <a:custGeom>
            <a:avLst/>
            <a:gdLst>
              <a:gd name="textAreaLeft" fmla="*/ 0 w 8456400"/>
              <a:gd name="textAreaRight" fmla="*/ 8457480 w 8456400"/>
              <a:gd name="textAreaTop" fmla="*/ 0 h 540720"/>
              <a:gd name="textAreaBottom" fmla="*/ 541800 h 540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3440" bIns="45000" anchor="t">
            <a:noAutofit/>
          </a:bodyPr>
          <a:p>
            <a:pPr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3465a4"/>
                </a:solidFill>
                <a:latin typeface="Arial"/>
                <a:ea typeface="DejaVu Sans"/>
              </a:rPr>
              <a:t>Brief Introduction to </a:t>
            </a:r>
            <a:br>
              <a:rPr sz="1800"/>
            </a:br>
            <a:r>
              <a:rPr b="0" lang="en-US" sz="3200" spc="-1" strike="noStrike">
                <a:solidFill>
                  <a:srgbClr val="3465a4"/>
                </a:solidFill>
                <a:latin typeface="Arial"/>
                <a:ea typeface="DejaVu Sans"/>
              </a:rPr>
              <a:t>Supervised Machine Learning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2094480" y="80640"/>
            <a:ext cx="5457240" cy="343440"/>
          </a:xfrm>
          <a:custGeom>
            <a:avLst/>
            <a:gdLst>
              <a:gd name="textAreaLeft" fmla="*/ 0 w 5457240"/>
              <a:gd name="textAreaRight" fmla="*/ 5458320 w 545724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Univariate vs. Multivariate Prediction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1"/>
          <a:srcRect l="0" t="9365" r="2949" b="1196"/>
          <a:stretch/>
        </p:blipFill>
        <p:spPr>
          <a:xfrm>
            <a:off x="30240" y="681480"/>
            <a:ext cx="5195520" cy="3686400"/>
          </a:xfrm>
          <a:prstGeom prst="rect">
            <a:avLst/>
          </a:prstGeom>
          <a:ln w="0">
            <a:noFill/>
          </a:ln>
        </p:spPr>
      </p:pic>
      <p:pic>
        <p:nvPicPr>
          <p:cNvPr id="543" name="" descr=""/>
          <p:cNvPicPr/>
          <p:nvPr/>
        </p:nvPicPr>
        <p:blipFill>
          <a:blip r:embed="rId2"/>
          <a:srcRect l="0" t="2402" r="3728" b="6457"/>
          <a:stretch/>
        </p:blipFill>
        <p:spPr>
          <a:xfrm>
            <a:off x="5208840" y="2158560"/>
            <a:ext cx="4844880" cy="3436560"/>
          </a:xfrm>
          <a:prstGeom prst="rect">
            <a:avLst/>
          </a:prstGeom>
          <a:ln w="0">
            <a:noFill/>
          </a:ln>
        </p:spPr>
      </p:pic>
      <p:sp>
        <p:nvSpPr>
          <p:cNvPr id="544" name="CustomShape 2"/>
          <p:cNvSpPr/>
          <p:nvPr/>
        </p:nvSpPr>
        <p:spPr>
          <a:xfrm>
            <a:off x="5306400" y="810000"/>
            <a:ext cx="4709880" cy="837360"/>
          </a:xfrm>
          <a:custGeom>
            <a:avLst/>
            <a:gdLst>
              <a:gd name="textAreaLeft" fmla="*/ 0 w 4709880"/>
              <a:gd name="textAreaRight" fmla="*/ 4710960 w 4709880"/>
              <a:gd name="textAreaTop" fmla="*/ 0 h 837360"/>
              <a:gd name="textAreaBottom" fmla="*/ 838440 h 8373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Multivariate methods (LASSO, PLS, RanFor)</a:t>
            </a:r>
            <a:br>
              <a:rPr sz="1800"/>
            </a:b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have significantly higher AUC ROC than</a:t>
            </a:r>
            <a:br>
              <a:rPr sz="1800"/>
            </a:b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univariate methods (Spear, MWU, DESeq2)</a:t>
            </a:r>
            <a:br>
              <a:rPr sz="1800"/>
            </a:b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on skeletal muscle gene expression data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188280" y="4635720"/>
            <a:ext cx="5005440" cy="558000"/>
          </a:xfrm>
          <a:custGeom>
            <a:avLst/>
            <a:gdLst>
              <a:gd name="textAreaLeft" fmla="*/ 0 w 5005440"/>
              <a:gd name="textAreaRight" fmla="*/ 5006520 w 5005440"/>
              <a:gd name="textAreaTop" fmla="*/ 0 h 558000"/>
              <a:gd name="textAreaBottom" fmla="*/ 559080 h 558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If you find a dataset where univariate feature selection has higher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sz="1800"/>
            </a:b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predictive capacity than multivariate one, please let me know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3"/>
          <a:stretch/>
        </p:blipFill>
        <p:spPr>
          <a:xfrm>
            <a:off x="7955640" y="4536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47" name="" descr=""/>
          <p:cNvPicPr/>
          <p:nvPr/>
        </p:nvPicPr>
        <p:blipFill>
          <a:blip r:embed="rId4"/>
          <a:stretch/>
        </p:blipFill>
        <p:spPr>
          <a:xfrm>
            <a:off x="59040" y="6768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593640" y="735120"/>
            <a:ext cx="9250560" cy="581400"/>
          </a:xfrm>
          <a:custGeom>
            <a:avLst/>
            <a:gdLst>
              <a:gd name="textAreaLeft" fmla="*/ 0 w 9250560"/>
              <a:gd name="textAreaRight" fmla="*/ 9251640 w 9250560"/>
              <a:gd name="textAreaTop" fmla="*/ 0 h 581400"/>
              <a:gd name="textAreaBottom" fmla="*/ 582480 h 5814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3465a4"/>
                </a:solidFill>
                <a:latin typeface="Arial"/>
                <a:ea typeface="DejaVu Sans"/>
              </a:rPr>
              <a:t>DIABLO Omics Integration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1"/>
          <a:stretch/>
        </p:blipFill>
        <p:spPr>
          <a:xfrm>
            <a:off x="55440" y="2468880"/>
            <a:ext cx="1721880" cy="1644120"/>
          </a:xfrm>
          <a:prstGeom prst="rect">
            <a:avLst/>
          </a:prstGeom>
          <a:ln w="0">
            <a:noFill/>
          </a:ln>
        </p:spPr>
      </p:pic>
      <p:pic>
        <p:nvPicPr>
          <p:cNvPr id="550" name="" descr=""/>
          <p:cNvPicPr/>
          <p:nvPr/>
        </p:nvPicPr>
        <p:blipFill>
          <a:blip r:embed="rId2"/>
          <a:srcRect l="15463" t="4367" r="15567" b="19811"/>
          <a:stretch/>
        </p:blipFill>
        <p:spPr>
          <a:xfrm>
            <a:off x="1903320" y="1571040"/>
            <a:ext cx="6808680" cy="3873960"/>
          </a:xfrm>
          <a:prstGeom prst="rect">
            <a:avLst/>
          </a:prstGeom>
          <a:ln w="0">
            <a:noFill/>
          </a:ln>
        </p:spPr>
      </p:pic>
      <p:pic>
        <p:nvPicPr>
          <p:cNvPr id="551" name="" descr=""/>
          <p:cNvPicPr/>
          <p:nvPr/>
        </p:nvPicPr>
        <p:blipFill>
          <a:blip r:embed="rId3"/>
          <a:stretch/>
        </p:blipFill>
        <p:spPr>
          <a:xfrm>
            <a:off x="7955640" y="4536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52" name="" descr=""/>
          <p:cNvPicPr/>
          <p:nvPr/>
        </p:nvPicPr>
        <p:blipFill>
          <a:blip r:embed="rId4"/>
          <a:stretch/>
        </p:blipFill>
        <p:spPr>
          <a:xfrm>
            <a:off x="59040" y="6768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2130480" y="62280"/>
            <a:ext cx="5256000" cy="3434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DIABLO PLS-based algorithm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30240" y="676080"/>
            <a:ext cx="5911560" cy="4267800"/>
          </a:xfrm>
          <a:prstGeom prst="rect">
            <a:avLst/>
          </a:prstGeom>
          <a:ln w="0">
            <a:noFill/>
          </a:ln>
        </p:spPr>
      </p:pic>
      <p:pic>
        <p:nvPicPr>
          <p:cNvPr id="555" name="" descr=""/>
          <p:cNvPicPr/>
          <p:nvPr/>
        </p:nvPicPr>
        <p:blipFill>
          <a:blip r:embed="rId2"/>
          <a:srcRect l="52283" t="33085" r="14100" b="675"/>
          <a:stretch/>
        </p:blipFill>
        <p:spPr>
          <a:xfrm>
            <a:off x="6036120" y="713520"/>
            <a:ext cx="3985920" cy="420732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3"/>
          <a:srcRect l="0" t="0" r="0" b="11304"/>
          <a:stretch/>
        </p:blipFill>
        <p:spPr>
          <a:xfrm>
            <a:off x="3382920" y="4909680"/>
            <a:ext cx="3654360" cy="71568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4"/>
          <a:stretch/>
        </p:blipFill>
        <p:spPr>
          <a:xfrm>
            <a:off x="7955640" y="4536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5"/>
          <a:stretch/>
        </p:blipFill>
        <p:spPr>
          <a:xfrm>
            <a:off x="59040" y="6768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1200240" y="509400"/>
            <a:ext cx="5325840" cy="2268720"/>
          </a:xfrm>
          <a:prstGeom prst="rect">
            <a:avLst/>
          </a:prstGeom>
          <a:ln w="0">
            <a:noFill/>
          </a:ln>
        </p:spPr>
      </p:pic>
      <p:sp>
        <p:nvSpPr>
          <p:cNvPr id="560" name="CustomShape 1"/>
          <p:cNvSpPr/>
          <p:nvPr/>
        </p:nvSpPr>
        <p:spPr>
          <a:xfrm>
            <a:off x="2131920" y="27000"/>
            <a:ext cx="5256000" cy="3434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DIABLO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1" name="" descr=""/>
          <p:cNvPicPr/>
          <p:nvPr/>
        </p:nvPicPr>
        <p:blipFill>
          <a:blip r:embed="rId2"/>
          <a:srcRect l="3081" t="15972" r="0" b="8159"/>
          <a:stretch/>
        </p:blipFill>
        <p:spPr>
          <a:xfrm>
            <a:off x="457200" y="2838960"/>
            <a:ext cx="4570200" cy="2799720"/>
          </a:xfrm>
          <a:prstGeom prst="rect">
            <a:avLst/>
          </a:prstGeom>
          <a:ln w="0">
            <a:noFill/>
          </a:ln>
        </p:spPr>
      </p:pic>
      <p:pic>
        <p:nvPicPr>
          <p:cNvPr id="562" name="" descr=""/>
          <p:cNvPicPr/>
          <p:nvPr/>
        </p:nvPicPr>
        <p:blipFill>
          <a:blip r:embed="rId3"/>
          <a:stretch/>
        </p:blipFill>
        <p:spPr>
          <a:xfrm>
            <a:off x="5430600" y="2840040"/>
            <a:ext cx="4387680" cy="2799720"/>
          </a:xfrm>
          <a:prstGeom prst="rect">
            <a:avLst/>
          </a:prstGeom>
          <a:ln w="0">
            <a:noFill/>
          </a:ln>
        </p:spPr>
      </p:pic>
      <p:sp>
        <p:nvSpPr>
          <p:cNvPr id="563" name="CustomShape 2"/>
          <p:cNvSpPr/>
          <p:nvPr/>
        </p:nvSpPr>
        <p:spPr>
          <a:xfrm>
            <a:off x="6601320" y="891720"/>
            <a:ext cx="3363480" cy="873000"/>
          </a:xfrm>
          <a:custGeom>
            <a:avLst/>
            <a:gdLst>
              <a:gd name="textAreaLeft" fmla="*/ 0 w 3363480"/>
              <a:gd name="textAreaRight" fmla="*/ 3364560 w 3363480"/>
              <a:gd name="textAreaTop" fmla="*/ 0 h 873000"/>
              <a:gd name="textAreaBottom" fmla="*/ 874080 h 8730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Chronic Lymphocytic Leukaemia (CLL):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94000"/>
              </a:lnSpc>
              <a:spcBef>
                <a:spcPts val="1199"/>
              </a:spcBef>
              <a:spcAft>
                <a:spcPts val="998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roid Sans Fallback"/>
              </a:rPr>
              <a:t>gene expression (RNAseq), mutations, methylation,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drug response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CustomShape 3"/>
          <p:cNvSpPr/>
          <p:nvPr/>
        </p:nvSpPr>
        <p:spPr>
          <a:xfrm>
            <a:off x="7204320" y="2482560"/>
            <a:ext cx="2874600" cy="365760"/>
          </a:xfrm>
          <a:custGeom>
            <a:avLst/>
            <a:gdLst>
              <a:gd name="textAreaLeft" fmla="*/ 0 w 2874600"/>
              <a:gd name="textAreaRight" fmla="*/ 2875680 w 2874600"/>
              <a:gd name="textAreaTop" fmla="*/ 0 h 365760"/>
              <a:gd name="textAreaBottom" fmla="*/ 366840 h 365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Dietrich et al., J Clin Invest. 2018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4"/>
          <a:stretch/>
        </p:blipFill>
        <p:spPr>
          <a:xfrm>
            <a:off x="7955640" y="4536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66" name="" descr=""/>
          <p:cNvPicPr/>
          <p:nvPr/>
        </p:nvPicPr>
        <p:blipFill>
          <a:blip r:embed="rId5"/>
          <a:stretch/>
        </p:blipFill>
        <p:spPr>
          <a:xfrm>
            <a:off x="59040" y="6768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" descr=""/>
          <p:cNvPicPr/>
          <p:nvPr/>
        </p:nvPicPr>
        <p:blipFill>
          <a:blip r:embed="rId1"/>
          <a:stretch/>
        </p:blipFill>
        <p:spPr>
          <a:xfrm>
            <a:off x="7955640" y="45360"/>
            <a:ext cx="2101320" cy="534600"/>
          </a:xfrm>
          <a:prstGeom prst="rect">
            <a:avLst/>
          </a:prstGeom>
          <a:ln w="0">
            <a:noFill/>
          </a:ln>
        </p:spPr>
      </p:pic>
      <p:sp>
        <p:nvSpPr>
          <p:cNvPr id="568" name="CustomShape 1"/>
          <p:cNvSpPr/>
          <p:nvPr/>
        </p:nvSpPr>
        <p:spPr>
          <a:xfrm>
            <a:off x="2131920" y="-9720"/>
            <a:ext cx="5256000" cy="3434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DIABLO visualization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9" name="" descr=""/>
          <p:cNvPicPr/>
          <p:nvPr/>
        </p:nvPicPr>
        <p:blipFill>
          <a:blip r:embed="rId2"/>
          <a:srcRect l="0" t="7461" r="0" b="2924"/>
          <a:stretch/>
        </p:blipFill>
        <p:spPr>
          <a:xfrm>
            <a:off x="409680" y="568080"/>
            <a:ext cx="4524120" cy="2192400"/>
          </a:xfrm>
          <a:prstGeom prst="rect">
            <a:avLst/>
          </a:prstGeom>
          <a:ln w="0">
            <a:noFill/>
          </a:ln>
        </p:spPr>
      </p:pic>
      <p:pic>
        <p:nvPicPr>
          <p:cNvPr id="570" name="" descr=""/>
          <p:cNvPicPr/>
          <p:nvPr/>
        </p:nvPicPr>
        <p:blipFill>
          <a:blip r:embed="rId3"/>
          <a:stretch/>
        </p:blipFill>
        <p:spPr>
          <a:xfrm>
            <a:off x="59040" y="67680"/>
            <a:ext cx="1275840" cy="450360"/>
          </a:xfrm>
          <a:prstGeom prst="rect">
            <a:avLst/>
          </a:prstGeom>
          <a:ln w="0">
            <a:noFill/>
          </a:ln>
        </p:spPr>
      </p:pic>
      <p:pic>
        <p:nvPicPr>
          <p:cNvPr id="571" name="" descr=""/>
          <p:cNvPicPr/>
          <p:nvPr/>
        </p:nvPicPr>
        <p:blipFill>
          <a:blip r:embed="rId4"/>
          <a:stretch/>
        </p:blipFill>
        <p:spPr>
          <a:xfrm>
            <a:off x="426960" y="2743200"/>
            <a:ext cx="9250560" cy="2927160"/>
          </a:xfrm>
          <a:prstGeom prst="rect">
            <a:avLst/>
          </a:prstGeom>
          <a:ln w="0">
            <a:noFill/>
          </a:ln>
        </p:spPr>
      </p:pic>
      <p:pic>
        <p:nvPicPr>
          <p:cNvPr id="572" name="" descr=""/>
          <p:cNvPicPr/>
          <p:nvPr/>
        </p:nvPicPr>
        <p:blipFill>
          <a:blip r:embed="rId5"/>
          <a:stretch/>
        </p:blipFill>
        <p:spPr>
          <a:xfrm>
            <a:off x="5510520" y="487800"/>
            <a:ext cx="3570120" cy="229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1447920" y="61920"/>
            <a:ext cx="6614280" cy="343440"/>
          </a:xfrm>
          <a:custGeom>
            <a:avLst/>
            <a:gdLst>
              <a:gd name="textAreaLeft" fmla="*/ 0 w 6614280"/>
              <a:gd name="textAreaRight" fmla="*/ 6615360 w 661428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Supervised deep learning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4" name="" descr=""/>
          <p:cNvPicPr/>
          <p:nvPr/>
        </p:nvPicPr>
        <p:blipFill>
          <a:blip r:embed="rId1"/>
          <a:stretch/>
        </p:blipFill>
        <p:spPr>
          <a:xfrm>
            <a:off x="111240" y="1057320"/>
            <a:ext cx="5136480" cy="3728160"/>
          </a:xfrm>
          <a:prstGeom prst="rect">
            <a:avLst/>
          </a:prstGeom>
          <a:ln w="0">
            <a:noFill/>
          </a:ln>
        </p:spPr>
      </p:pic>
      <p:sp>
        <p:nvSpPr>
          <p:cNvPr id="575" name="CustomShape 2"/>
          <p:cNvSpPr/>
          <p:nvPr/>
        </p:nvSpPr>
        <p:spPr>
          <a:xfrm>
            <a:off x="214200" y="728640"/>
            <a:ext cx="789480" cy="218160"/>
          </a:xfrm>
          <a:custGeom>
            <a:avLst/>
            <a:gdLst>
              <a:gd name="textAreaLeft" fmla="*/ 0 w 789480"/>
              <a:gd name="textAreaRight" fmla="*/ 790560 w 789480"/>
              <a:gd name="textAreaTop" fmla="*/ 0 h 218160"/>
              <a:gd name="textAreaBottom" fmla="*/ 219240 h 218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CustomShape 3"/>
          <p:cNvSpPr/>
          <p:nvPr/>
        </p:nvSpPr>
        <p:spPr>
          <a:xfrm>
            <a:off x="4216320" y="730080"/>
            <a:ext cx="789480" cy="218160"/>
          </a:xfrm>
          <a:custGeom>
            <a:avLst/>
            <a:gdLst>
              <a:gd name="textAreaLeft" fmla="*/ 0 w 789480"/>
              <a:gd name="textAreaRight" fmla="*/ 790560 w 789480"/>
              <a:gd name="textAreaTop" fmla="*/ 0 h 218160"/>
              <a:gd name="textAreaBottom" fmla="*/ 219240 h 218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4"/>
          <p:cNvSpPr/>
          <p:nvPr/>
        </p:nvSpPr>
        <p:spPr>
          <a:xfrm>
            <a:off x="1593720" y="730080"/>
            <a:ext cx="791280" cy="218160"/>
          </a:xfrm>
          <a:custGeom>
            <a:avLst/>
            <a:gdLst>
              <a:gd name="textAreaLeft" fmla="*/ 0 w 791280"/>
              <a:gd name="textAreaRight" fmla="*/ 792360 w 791280"/>
              <a:gd name="textAreaTop" fmla="*/ 0 h 218160"/>
              <a:gd name="textAreaBottom" fmla="*/ 219240 h 218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CustomShape 5"/>
          <p:cNvSpPr/>
          <p:nvPr/>
        </p:nvSpPr>
        <p:spPr>
          <a:xfrm>
            <a:off x="2905200" y="730080"/>
            <a:ext cx="790920" cy="218160"/>
          </a:xfrm>
          <a:custGeom>
            <a:avLst/>
            <a:gdLst>
              <a:gd name="textAreaLeft" fmla="*/ 0 w 790920"/>
              <a:gd name="textAreaRight" fmla="*/ 792000 w 790920"/>
              <a:gd name="textAreaTop" fmla="*/ 0 h 218160"/>
              <a:gd name="textAreaBottom" fmla="*/ 219240 h 218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OMIC3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CustomShape 6"/>
          <p:cNvSpPr/>
          <p:nvPr/>
        </p:nvSpPr>
        <p:spPr>
          <a:xfrm>
            <a:off x="519120" y="3029400"/>
            <a:ext cx="1192680" cy="217800"/>
          </a:xfrm>
          <a:custGeom>
            <a:avLst/>
            <a:gdLst>
              <a:gd name="textAreaLeft" fmla="*/ 0 w 1192680"/>
              <a:gd name="textAreaRight" fmla="*/ 1193760 w 1192680"/>
              <a:gd name="textAreaTop" fmla="*/ 0 h 217800"/>
              <a:gd name="textAreaBottom" fmla="*/ 218880 h 217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Integration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CustomShape 7"/>
          <p:cNvSpPr/>
          <p:nvPr/>
        </p:nvSpPr>
        <p:spPr>
          <a:xfrm>
            <a:off x="896760" y="4385160"/>
            <a:ext cx="1135800" cy="217800"/>
          </a:xfrm>
          <a:custGeom>
            <a:avLst/>
            <a:gdLst>
              <a:gd name="textAreaLeft" fmla="*/ 0 w 1135800"/>
              <a:gd name="textAreaRight" fmla="*/ 1136880 w 1135800"/>
              <a:gd name="textAreaTop" fmla="*/ 0 h 217800"/>
              <a:gd name="textAreaBottom" fmla="*/ 218880 h 217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228b22"/>
                </a:solidFill>
                <a:latin typeface="Arial"/>
                <a:ea typeface="DejaVu Sans"/>
              </a:rPr>
              <a:t>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8137800" y="44280"/>
            <a:ext cx="1918440" cy="534240"/>
          </a:xfrm>
          <a:prstGeom prst="rect">
            <a:avLst/>
          </a:prstGeom>
          <a:ln w="0">
            <a:noFill/>
          </a:ln>
        </p:spPr>
      </p:pic>
      <p:pic>
        <p:nvPicPr>
          <p:cNvPr id="582" name="" descr=""/>
          <p:cNvPicPr/>
          <p:nvPr/>
        </p:nvPicPr>
        <p:blipFill>
          <a:blip r:embed="rId3"/>
          <a:stretch/>
        </p:blipFill>
        <p:spPr>
          <a:xfrm>
            <a:off x="58680" y="66600"/>
            <a:ext cx="1219680" cy="450000"/>
          </a:xfrm>
          <a:prstGeom prst="rect">
            <a:avLst/>
          </a:prstGeom>
          <a:ln w="0">
            <a:noFill/>
          </a:ln>
        </p:spPr>
      </p:pic>
      <p:grpSp>
        <p:nvGrpSpPr>
          <p:cNvPr id="583" name="Group 8"/>
          <p:cNvGrpSpPr/>
          <p:nvPr/>
        </p:nvGrpSpPr>
        <p:grpSpPr>
          <a:xfrm>
            <a:off x="4846320" y="2926080"/>
            <a:ext cx="5184360" cy="2648520"/>
            <a:chOff x="4846320" y="2926080"/>
            <a:chExt cx="5184360" cy="2648520"/>
          </a:xfrm>
        </p:grpSpPr>
        <p:pic>
          <p:nvPicPr>
            <p:cNvPr id="584" name="" descr=""/>
            <p:cNvPicPr/>
            <p:nvPr/>
          </p:nvPicPr>
          <p:blipFill>
            <a:blip r:embed="rId4"/>
            <a:srcRect l="3533" t="12847" r="6654" b="30691"/>
            <a:stretch/>
          </p:blipFill>
          <p:spPr>
            <a:xfrm>
              <a:off x="4848120" y="3070080"/>
              <a:ext cx="5182560" cy="2504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5" name="CustomShape 9"/>
            <p:cNvSpPr/>
            <p:nvPr/>
          </p:nvSpPr>
          <p:spPr>
            <a:xfrm>
              <a:off x="4846320" y="2926080"/>
              <a:ext cx="520920" cy="49860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pic>
        <p:nvPicPr>
          <p:cNvPr id="586" name="" descr=""/>
          <p:cNvPicPr/>
          <p:nvPr/>
        </p:nvPicPr>
        <p:blipFill>
          <a:blip r:embed="rId5"/>
          <a:srcRect l="24392" t="11237" r="21163" b="50030"/>
          <a:stretch/>
        </p:blipFill>
        <p:spPr>
          <a:xfrm>
            <a:off x="5304240" y="839880"/>
            <a:ext cx="4707720" cy="1918440"/>
          </a:xfrm>
          <a:prstGeom prst="rect">
            <a:avLst/>
          </a:prstGeom>
          <a:ln w="0">
            <a:noFill/>
          </a:ln>
        </p:spPr>
      </p:pic>
      <p:sp>
        <p:nvSpPr>
          <p:cNvPr id="587" name="CustomShape 10"/>
          <p:cNvSpPr/>
          <p:nvPr/>
        </p:nvSpPr>
        <p:spPr>
          <a:xfrm>
            <a:off x="527040" y="5026320"/>
            <a:ext cx="4266360" cy="484920"/>
          </a:xfrm>
          <a:custGeom>
            <a:avLst/>
            <a:gdLst>
              <a:gd name="textAreaLeft" fmla="*/ 0 w 4266360"/>
              <a:gd name="textAreaRight" fmla="*/ 4267440 w 4266360"/>
              <a:gd name="textAreaTop" fmla="*/ 0 h 484920"/>
              <a:gd name="textAreaBottom" fmla="*/ 486000 h 4849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Backward propagation ensures that the parameters </a:t>
            </a:r>
            <a:br>
              <a:rPr sz="1800"/>
            </a:b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across Omics are optimized in context of each other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1663560" y="-27360"/>
            <a:ext cx="6143040" cy="343440"/>
          </a:xfrm>
          <a:custGeom>
            <a:avLst/>
            <a:gdLst>
              <a:gd name="textAreaLeft" fmla="*/ 0 w 6143040"/>
              <a:gd name="textAreaRight" fmla="*/ 6144120 w 614304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Bayesian Networks for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6935040" y="5402520"/>
            <a:ext cx="3090600" cy="237240"/>
          </a:xfrm>
          <a:custGeom>
            <a:avLst/>
            <a:gdLst>
              <a:gd name="textAreaLeft" fmla="*/ 0 w 3090600"/>
              <a:gd name="textAreaRight" fmla="*/ 3091680 w 3090600"/>
              <a:gd name="textAreaTop" fmla="*/ 0 h 237240"/>
              <a:gd name="textAreaBottom" fmla="*/ 238320 h 2372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Agrahari R. et al., Sci Rep. 2018 3;8(1):6951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59040" y="67680"/>
            <a:ext cx="1275840" cy="450360"/>
          </a:xfrm>
          <a:prstGeom prst="rect">
            <a:avLst/>
          </a:prstGeom>
          <a:ln w="0">
            <a:noFill/>
          </a:ln>
        </p:spPr>
      </p:pic>
      <p:pic>
        <p:nvPicPr>
          <p:cNvPr id="591" name="" descr=""/>
          <p:cNvPicPr/>
          <p:nvPr/>
        </p:nvPicPr>
        <p:blipFill>
          <a:blip r:embed="rId2"/>
          <a:stretch/>
        </p:blipFill>
        <p:spPr>
          <a:xfrm>
            <a:off x="1573920" y="522360"/>
            <a:ext cx="6889680" cy="4870800"/>
          </a:xfrm>
          <a:prstGeom prst="rect">
            <a:avLst/>
          </a:prstGeom>
          <a:ln w="0">
            <a:noFill/>
          </a:ln>
        </p:spPr>
      </p:pic>
      <p:pic>
        <p:nvPicPr>
          <p:cNvPr id="592" name="" descr=""/>
          <p:cNvPicPr/>
          <p:nvPr/>
        </p:nvPicPr>
        <p:blipFill>
          <a:blip r:embed="rId3"/>
          <a:stretch/>
        </p:blipFill>
        <p:spPr>
          <a:xfrm>
            <a:off x="7955640" y="45360"/>
            <a:ext cx="2101320" cy="53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2131920" y="-9720"/>
            <a:ext cx="5256000" cy="3434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343440"/>
              <a:gd name="textAreaBottom" fmla="*/ 344520 h 34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Random Forest for Omics Integration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4" name="" descr=""/>
          <p:cNvPicPr/>
          <p:nvPr/>
        </p:nvPicPr>
        <p:blipFill>
          <a:blip r:embed="rId1"/>
          <a:srcRect l="26091" t="20325" r="23073" b="1190"/>
          <a:stretch/>
        </p:blipFill>
        <p:spPr>
          <a:xfrm>
            <a:off x="1407600" y="493200"/>
            <a:ext cx="7162560" cy="5135040"/>
          </a:xfrm>
          <a:prstGeom prst="rect">
            <a:avLst/>
          </a:prstGeom>
          <a:ln w="0">
            <a:noFill/>
          </a:ln>
        </p:spPr>
      </p:pic>
      <p:pic>
        <p:nvPicPr>
          <p:cNvPr id="595" name="" descr=""/>
          <p:cNvPicPr/>
          <p:nvPr/>
        </p:nvPicPr>
        <p:blipFill>
          <a:blip r:embed="rId2"/>
          <a:stretch/>
        </p:blipFill>
        <p:spPr>
          <a:xfrm>
            <a:off x="7955640" y="4536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596" name="" descr=""/>
          <p:cNvPicPr/>
          <p:nvPr/>
        </p:nvPicPr>
        <p:blipFill>
          <a:blip r:embed="rId3"/>
          <a:stretch/>
        </p:blipFill>
        <p:spPr>
          <a:xfrm>
            <a:off x="59040" y="67680"/>
            <a:ext cx="1275840" cy="4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" descr=""/>
          <p:cNvPicPr/>
          <p:nvPr/>
        </p:nvPicPr>
        <p:blipFill>
          <a:blip r:embed="rId1"/>
          <a:stretch/>
        </p:blipFill>
        <p:spPr>
          <a:xfrm>
            <a:off x="1344600" y="793800"/>
            <a:ext cx="7363080" cy="3460680"/>
          </a:xfrm>
          <a:prstGeom prst="rect">
            <a:avLst/>
          </a:prstGeom>
          <a:ln w="0">
            <a:noFill/>
          </a:ln>
        </p:spPr>
      </p:pic>
      <p:sp>
        <p:nvSpPr>
          <p:cNvPr id="598" name="CustomShape 1"/>
          <p:cNvSpPr/>
          <p:nvPr/>
        </p:nvSpPr>
        <p:spPr>
          <a:xfrm>
            <a:off x="2281320" y="-61920"/>
            <a:ext cx="5256360" cy="811080"/>
          </a:xfrm>
          <a:custGeom>
            <a:avLst/>
            <a:gdLst>
              <a:gd name="textAreaLeft" fmla="*/ 0 w 5256360"/>
              <a:gd name="textAreaRight" fmla="*/ 5257440 w 5256360"/>
              <a:gd name="textAreaTop" fmla="*/ 0 h 811080"/>
              <a:gd name="textAreaBottom" fmla="*/ 812160 h 8110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National Bioinformatics </a:t>
            </a:r>
            <a:br>
              <a:rPr sz="1800"/>
            </a:b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Infrastructure Sweden (NBIS)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2"/>
          <a:stretch/>
        </p:blipFill>
        <p:spPr>
          <a:xfrm>
            <a:off x="1341360" y="4327920"/>
            <a:ext cx="2621160" cy="1322280"/>
          </a:xfrm>
          <a:prstGeom prst="rect">
            <a:avLst/>
          </a:prstGeom>
          <a:ln w="0">
            <a:noFill/>
          </a:ln>
        </p:spPr>
      </p:pic>
      <p:pic>
        <p:nvPicPr>
          <p:cNvPr id="600" name="" descr=""/>
          <p:cNvPicPr/>
          <p:nvPr/>
        </p:nvPicPr>
        <p:blipFill>
          <a:blip r:embed="rId3"/>
          <a:srcRect l="0" t="7861" r="0" b="11958"/>
          <a:stretch/>
        </p:blipFill>
        <p:spPr>
          <a:xfrm>
            <a:off x="4497480" y="4297680"/>
            <a:ext cx="2020680" cy="1350720"/>
          </a:xfrm>
          <a:prstGeom prst="rect">
            <a:avLst/>
          </a:prstGeom>
          <a:ln w="0">
            <a:noFill/>
          </a:ln>
        </p:spPr>
      </p:pic>
      <p:pic>
        <p:nvPicPr>
          <p:cNvPr id="601" name="" descr=""/>
          <p:cNvPicPr/>
          <p:nvPr/>
        </p:nvPicPr>
        <p:blipFill>
          <a:blip r:embed="rId4"/>
          <a:srcRect l="0" t="4334" r="0" b="7533"/>
          <a:stretch/>
        </p:blipFill>
        <p:spPr>
          <a:xfrm>
            <a:off x="7161480" y="4327920"/>
            <a:ext cx="1541520" cy="1320480"/>
          </a:xfrm>
          <a:prstGeom prst="rect">
            <a:avLst/>
          </a:prstGeom>
          <a:ln w="0">
            <a:noFill/>
          </a:ln>
        </p:spPr>
      </p:pic>
      <p:pic>
        <p:nvPicPr>
          <p:cNvPr id="602" name="" descr=""/>
          <p:cNvPicPr/>
          <p:nvPr/>
        </p:nvPicPr>
        <p:blipFill>
          <a:blip r:embed="rId5"/>
          <a:stretch/>
        </p:blipFill>
        <p:spPr>
          <a:xfrm>
            <a:off x="58680" y="41400"/>
            <a:ext cx="1276200" cy="450360"/>
          </a:xfrm>
          <a:prstGeom prst="rect">
            <a:avLst/>
          </a:prstGeom>
          <a:ln w="0">
            <a:noFill/>
          </a:ln>
        </p:spPr>
      </p:pic>
      <p:pic>
        <p:nvPicPr>
          <p:cNvPr id="603" name="" descr=""/>
          <p:cNvPicPr/>
          <p:nvPr/>
        </p:nvPicPr>
        <p:blipFill>
          <a:blip r:embed="rId6"/>
          <a:stretch/>
        </p:blipFill>
        <p:spPr>
          <a:xfrm>
            <a:off x="7955280" y="19080"/>
            <a:ext cx="2101680" cy="53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93240" y="74160"/>
            <a:ext cx="1275120" cy="449640"/>
          </a:xfrm>
          <a:prstGeom prst="rect">
            <a:avLst/>
          </a:prstGeom>
          <a:ln w="0">
            <a:noFill/>
          </a:ln>
        </p:spPr>
      </p:pic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7954560" y="18720"/>
            <a:ext cx="2100600" cy="533520"/>
          </a:xfrm>
          <a:prstGeom prst="rect">
            <a:avLst/>
          </a:prstGeom>
          <a:ln w="0">
            <a:noFill/>
          </a:ln>
        </p:spPr>
      </p:pic>
      <p:sp>
        <p:nvSpPr>
          <p:cNvPr id="390" name="CustomShape 1"/>
          <p:cNvSpPr/>
          <p:nvPr/>
        </p:nvSpPr>
        <p:spPr>
          <a:xfrm>
            <a:off x="2066400" y="23400"/>
            <a:ext cx="5254920" cy="454320"/>
          </a:xfrm>
          <a:custGeom>
            <a:avLst/>
            <a:gdLst>
              <a:gd name="textAreaLeft" fmla="*/ 0 w 5254920"/>
              <a:gd name="textAreaRight" fmla="*/ 5256000 w 5254920"/>
              <a:gd name="textAreaTop" fmla="*/ 0 h 454320"/>
              <a:gd name="textAreaBottom" fmla="*/ 455400 h 45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How does Machine Learning work?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959040" y="501840"/>
            <a:ext cx="8157960" cy="428040"/>
          </a:xfrm>
          <a:custGeom>
            <a:avLst/>
            <a:gdLst>
              <a:gd name="textAreaLeft" fmla="*/ 0 w 8157960"/>
              <a:gd name="textAreaRight" fmla="*/ 8159040 w 8157960"/>
              <a:gd name="textAreaTop" fmla="*/ 0 h 428040"/>
              <a:gd name="textAreaBottom" fmla="*/ 429120 h 428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9500"/>
                </a:solidFill>
                <a:latin typeface="Arial"/>
                <a:ea typeface="DejaVu Sans"/>
              </a:rPr>
              <a:t>Y = f ( X ), where X is input (data) and Y is output (response)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2827080" y="845280"/>
            <a:ext cx="4245120" cy="597960"/>
          </a:xfrm>
          <a:custGeom>
            <a:avLst/>
            <a:gdLst>
              <a:gd name="textAreaLeft" fmla="*/ 0 w 4245120"/>
              <a:gd name="textAreaRight" fmla="*/ 4246200 w 4245120"/>
              <a:gd name="textAreaTop" fmla="*/ 0 h 597960"/>
              <a:gd name="textAreaBottom" fmla="*/ 599040 h 597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Y is present – supervised machine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Y is absent – unsupervised machine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3" name="Group 4"/>
          <p:cNvGrpSpPr/>
          <p:nvPr/>
        </p:nvGrpSpPr>
        <p:grpSpPr>
          <a:xfrm>
            <a:off x="5400" y="1629720"/>
            <a:ext cx="9634320" cy="4053960"/>
            <a:chOff x="5400" y="1629720"/>
            <a:chExt cx="9634320" cy="4053960"/>
          </a:xfrm>
        </p:grpSpPr>
        <p:pic>
          <p:nvPicPr>
            <p:cNvPr id="394" name="" descr=""/>
            <p:cNvPicPr/>
            <p:nvPr/>
          </p:nvPicPr>
          <p:blipFill>
            <a:blip r:embed="rId3"/>
            <a:srcRect l="1720" t="17666" r="1213" b="4899"/>
            <a:stretch/>
          </p:blipFill>
          <p:spPr>
            <a:xfrm>
              <a:off x="737280" y="1629720"/>
              <a:ext cx="8902440" cy="3992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5" name="CustomShape 5"/>
            <p:cNvSpPr/>
            <p:nvPr/>
          </p:nvSpPr>
          <p:spPr>
            <a:xfrm>
              <a:off x="5400" y="5395680"/>
              <a:ext cx="4381920" cy="288000"/>
            </a:xfrm>
            <a:custGeom>
              <a:avLst/>
              <a:gdLst>
                <a:gd name="textAreaLeft" fmla="*/ 0 w 4381920"/>
                <a:gd name="textAreaRight" fmla="*/ 4383000 w 4381920"/>
                <a:gd name="textAreaTop" fmla="*/ 0 h 288000"/>
                <a:gd name="textAreaBottom" fmla="*/ 289080 h 2880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Image adapted from Angenmueller et al., Mol. Syst. Biol. 2016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" descr=""/>
          <p:cNvPicPr/>
          <p:nvPr/>
        </p:nvPicPr>
        <p:blipFill>
          <a:blip r:embed="rId1"/>
          <a:srcRect l="4441" t="16073" r="50197" b="14541"/>
          <a:stretch/>
        </p:blipFill>
        <p:spPr>
          <a:xfrm>
            <a:off x="61200" y="806400"/>
            <a:ext cx="4965840" cy="4272840"/>
          </a:xfrm>
          <a:prstGeom prst="rect">
            <a:avLst/>
          </a:prstGeom>
          <a:ln w="0">
            <a:noFill/>
          </a:ln>
        </p:spPr>
      </p:pic>
      <p:pic>
        <p:nvPicPr>
          <p:cNvPr id="397" name="" descr=""/>
          <p:cNvPicPr/>
          <p:nvPr/>
        </p:nvPicPr>
        <p:blipFill>
          <a:blip r:embed="rId2"/>
          <a:stretch/>
        </p:blipFill>
        <p:spPr>
          <a:xfrm>
            <a:off x="93240" y="74160"/>
            <a:ext cx="1185120" cy="449640"/>
          </a:xfrm>
          <a:prstGeom prst="rect">
            <a:avLst/>
          </a:prstGeom>
          <a:ln w="0">
            <a:noFill/>
          </a:ln>
        </p:spPr>
      </p:pic>
      <p:pic>
        <p:nvPicPr>
          <p:cNvPr id="398" name="" descr=""/>
          <p:cNvPicPr/>
          <p:nvPr/>
        </p:nvPicPr>
        <p:blipFill>
          <a:blip r:embed="rId3"/>
          <a:stretch/>
        </p:blipFill>
        <p:spPr>
          <a:xfrm>
            <a:off x="8138160" y="18720"/>
            <a:ext cx="1917000" cy="533520"/>
          </a:xfrm>
          <a:prstGeom prst="rect">
            <a:avLst/>
          </a:prstGeom>
          <a:ln w="0">
            <a:noFill/>
          </a:ln>
        </p:spPr>
      </p:pic>
      <p:sp>
        <p:nvSpPr>
          <p:cNvPr id="399" name="CustomShape 1"/>
          <p:cNvSpPr/>
          <p:nvPr/>
        </p:nvSpPr>
        <p:spPr>
          <a:xfrm>
            <a:off x="1454400" y="23400"/>
            <a:ext cx="6674760" cy="454320"/>
          </a:xfrm>
          <a:custGeom>
            <a:avLst/>
            <a:gdLst>
              <a:gd name="textAreaLeft" fmla="*/ 0 w 6674760"/>
              <a:gd name="textAreaRight" fmla="*/ 6675840 w 6674760"/>
              <a:gd name="textAreaTop" fmla="*/ 0 h 454320"/>
              <a:gd name="textAreaBottom" fmla="*/ 455400 h 45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Toy example of supervised machine learning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4"/>
          <a:srcRect l="50573" t="16073" r="4843" b="14541"/>
          <a:stretch/>
        </p:blipFill>
        <p:spPr>
          <a:xfrm>
            <a:off x="5120640" y="806400"/>
            <a:ext cx="4880520" cy="427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" descr=""/>
          <p:cNvPicPr/>
          <p:nvPr/>
        </p:nvPicPr>
        <p:blipFill>
          <a:blip r:embed="rId1"/>
          <a:srcRect l="4441" t="14478" r="41585" b="4875"/>
          <a:stretch/>
        </p:blipFill>
        <p:spPr>
          <a:xfrm>
            <a:off x="97200" y="642960"/>
            <a:ext cx="5844240" cy="4913640"/>
          </a:xfrm>
          <a:prstGeom prst="rect">
            <a:avLst/>
          </a:prstGeom>
          <a:ln w="0">
            <a:noFill/>
          </a:ln>
        </p:spPr>
      </p:pic>
      <p:pic>
        <p:nvPicPr>
          <p:cNvPr id="402" name="" descr=""/>
          <p:cNvPicPr/>
          <p:nvPr/>
        </p:nvPicPr>
        <p:blipFill>
          <a:blip r:embed="rId2"/>
          <a:stretch/>
        </p:blipFill>
        <p:spPr>
          <a:xfrm>
            <a:off x="93240" y="74160"/>
            <a:ext cx="1275120" cy="449640"/>
          </a:xfrm>
          <a:prstGeom prst="rect">
            <a:avLst/>
          </a:prstGeom>
          <a:ln w="0">
            <a:noFill/>
          </a:ln>
        </p:spPr>
      </p:pic>
      <p:pic>
        <p:nvPicPr>
          <p:cNvPr id="403" name="" descr=""/>
          <p:cNvPicPr/>
          <p:nvPr/>
        </p:nvPicPr>
        <p:blipFill>
          <a:blip r:embed="rId3"/>
          <a:stretch/>
        </p:blipFill>
        <p:spPr>
          <a:xfrm>
            <a:off x="7954560" y="18720"/>
            <a:ext cx="2100600" cy="533520"/>
          </a:xfrm>
          <a:prstGeom prst="rect">
            <a:avLst/>
          </a:prstGeom>
          <a:ln w="0">
            <a:noFill/>
          </a:ln>
        </p:spPr>
      </p:pic>
      <p:sp>
        <p:nvSpPr>
          <p:cNvPr id="404" name="CustomShape 1"/>
          <p:cNvSpPr/>
          <p:nvPr/>
        </p:nvSpPr>
        <p:spPr>
          <a:xfrm>
            <a:off x="2066400" y="23400"/>
            <a:ext cx="5254920" cy="454320"/>
          </a:xfrm>
          <a:custGeom>
            <a:avLst/>
            <a:gdLst>
              <a:gd name="textAreaLeft" fmla="*/ 0 w 5254920"/>
              <a:gd name="textAreaRight" fmla="*/ 5256000 w 5254920"/>
              <a:gd name="textAreaTop" fmla="*/ 0 h 454320"/>
              <a:gd name="textAreaBottom" fmla="*/ 455400 h 4543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Machine learning model validation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4"/>
          <a:srcRect l="59195" t="14478" r="3939" b="4875"/>
          <a:stretch/>
        </p:blipFill>
        <p:spPr>
          <a:xfrm>
            <a:off x="6035040" y="642960"/>
            <a:ext cx="3989160" cy="491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58680" y="41400"/>
            <a:ext cx="1275840" cy="450000"/>
          </a:xfrm>
          <a:prstGeom prst="rect">
            <a:avLst/>
          </a:prstGeom>
          <a:ln w="0">
            <a:noFill/>
          </a:ln>
        </p:spPr>
      </p:pic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7955280" y="19080"/>
            <a:ext cx="2101320" cy="534240"/>
          </a:xfrm>
          <a:prstGeom prst="rect">
            <a:avLst/>
          </a:prstGeom>
          <a:ln w="0"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801720" y="1736640"/>
            <a:ext cx="8456400" cy="540720"/>
          </a:xfrm>
          <a:custGeom>
            <a:avLst/>
            <a:gdLst>
              <a:gd name="textAreaLeft" fmla="*/ 0 w 8456400"/>
              <a:gd name="textAreaRight" fmla="*/ 8457480 w 8456400"/>
              <a:gd name="textAreaTop" fmla="*/ 0 h 540720"/>
              <a:gd name="textAreaBottom" fmla="*/ 541800 h 5407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73440" bIns="45000" anchor="t">
            <a:noAutofit/>
          </a:bodyPr>
          <a:p>
            <a:pPr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3465a4"/>
                </a:solidFill>
                <a:latin typeface="Arial"/>
                <a:ea typeface="DejaVu Sans"/>
              </a:rPr>
              <a:t>Supervised Machine Learning</a:t>
            </a:r>
            <a:br>
              <a:rPr sz="1800"/>
            </a:br>
            <a:r>
              <a:rPr b="0" lang="en-US" sz="3200" spc="-1" strike="noStrike">
                <a:solidFill>
                  <a:srgbClr val="3465a4"/>
                </a:solidFill>
                <a:latin typeface="Arial"/>
                <a:ea typeface="DejaVu Sans"/>
              </a:rPr>
              <a:t>applied to Omics Integration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" descr=""/>
          <p:cNvPicPr/>
          <p:nvPr/>
        </p:nvPicPr>
        <p:blipFill>
          <a:blip r:embed="rId1"/>
          <a:srcRect l="29835" t="318" r="29331" b="3283"/>
          <a:stretch/>
        </p:blipFill>
        <p:spPr>
          <a:xfrm>
            <a:off x="466560" y="549360"/>
            <a:ext cx="3811680" cy="5062680"/>
          </a:xfrm>
          <a:prstGeom prst="rect">
            <a:avLst/>
          </a:prstGeom>
          <a:ln w="9360">
            <a:solidFill>
              <a:srgbClr val="ffffff"/>
            </a:solidFill>
            <a:round/>
          </a:ln>
        </p:spPr>
      </p:pic>
      <p:sp>
        <p:nvSpPr>
          <p:cNvPr id="410" name=""/>
          <p:cNvSpPr/>
          <p:nvPr/>
        </p:nvSpPr>
        <p:spPr>
          <a:xfrm>
            <a:off x="2163600" y="-6480"/>
            <a:ext cx="52578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  <a:spcBef>
                <a:spcPts val="74"/>
              </a:spcBef>
              <a:spcAft>
                <a:spcPts val="74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Multi-Omics from human pancreatic islets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2"/>
          <a:srcRect l="18047" t="14457" r="13911" b="3605"/>
          <a:stretch/>
        </p:blipFill>
        <p:spPr>
          <a:xfrm>
            <a:off x="4686480" y="2125800"/>
            <a:ext cx="5121000" cy="3468600"/>
          </a:xfrm>
          <a:prstGeom prst="rect">
            <a:avLst/>
          </a:prstGeom>
          <a:ln w="0">
            <a:noFill/>
          </a:ln>
        </p:spPr>
      </p:pic>
      <p:pic>
        <p:nvPicPr>
          <p:cNvPr id="412" name="" descr=""/>
          <p:cNvPicPr/>
          <p:nvPr/>
        </p:nvPicPr>
        <p:blipFill>
          <a:blip r:embed="rId3"/>
          <a:srcRect l="18482" t="22520" r="7563" b="41984"/>
          <a:stretch/>
        </p:blipFill>
        <p:spPr>
          <a:xfrm>
            <a:off x="4595760" y="709560"/>
            <a:ext cx="5227560" cy="1409400"/>
          </a:xfrm>
          <a:prstGeom prst="rect">
            <a:avLst/>
          </a:prstGeom>
          <a:ln w="0">
            <a:noFill/>
          </a:ln>
        </p:spPr>
      </p:pic>
      <p:pic>
        <p:nvPicPr>
          <p:cNvPr id="413" name="" descr=""/>
          <p:cNvPicPr/>
          <p:nvPr/>
        </p:nvPicPr>
        <p:blipFill>
          <a:blip r:embed="rId4"/>
          <a:stretch/>
        </p:blipFill>
        <p:spPr>
          <a:xfrm>
            <a:off x="59040" y="41760"/>
            <a:ext cx="1275840" cy="450000"/>
          </a:xfrm>
          <a:prstGeom prst="rect">
            <a:avLst/>
          </a:prstGeom>
          <a:ln w="0">
            <a:noFill/>
          </a:ln>
        </p:spPr>
      </p:pic>
      <p:pic>
        <p:nvPicPr>
          <p:cNvPr id="414" name="" descr=""/>
          <p:cNvPicPr/>
          <p:nvPr/>
        </p:nvPicPr>
        <p:blipFill>
          <a:blip r:embed="rId5"/>
          <a:stretch/>
        </p:blipFill>
        <p:spPr>
          <a:xfrm>
            <a:off x="7955640" y="19440"/>
            <a:ext cx="2101320" cy="53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58680" y="57240"/>
            <a:ext cx="1275840" cy="450360"/>
          </a:xfrm>
          <a:prstGeom prst="rect">
            <a:avLst/>
          </a:prstGeom>
          <a:ln w="0">
            <a:noFill/>
          </a:ln>
        </p:spPr>
      </p:pic>
      <p:pic>
        <p:nvPicPr>
          <p:cNvPr id="416" name="" descr=""/>
          <p:cNvPicPr/>
          <p:nvPr/>
        </p:nvPicPr>
        <p:blipFill>
          <a:blip r:embed="rId2"/>
          <a:stretch/>
        </p:blipFill>
        <p:spPr>
          <a:xfrm>
            <a:off x="7955280" y="34920"/>
            <a:ext cx="2101320" cy="534600"/>
          </a:xfrm>
          <a:prstGeom prst="rect">
            <a:avLst/>
          </a:prstGeom>
          <a:ln w="0">
            <a:noFill/>
          </a:ln>
        </p:spPr>
      </p:pic>
      <p:sp>
        <p:nvSpPr>
          <p:cNvPr id="417" name="CustomShape 1"/>
          <p:cNvSpPr/>
          <p:nvPr/>
        </p:nvSpPr>
        <p:spPr>
          <a:xfrm>
            <a:off x="2160720" y="3240"/>
            <a:ext cx="5256000" cy="4550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455040"/>
              <a:gd name="textAreaBottom" fmla="*/ 45612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Overview of Integrative Methods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8" name="Group 2"/>
          <p:cNvGrpSpPr/>
          <p:nvPr/>
        </p:nvGrpSpPr>
        <p:grpSpPr>
          <a:xfrm>
            <a:off x="25560" y="534960"/>
            <a:ext cx="3607920" cy="5127840"/>
            <a:chOff x="25560" y="534960"/>
            <a:chExt cx="3607920" cy="5127840"/>
          </a:xfrm>
        </p:grpSpPr>
        <p:pic>
          <p:nvPicPr>
            <p:cNvPr id="419" name="" descr=""/>
            <p:cNvPicPr/>
            <p:nvPr/>
          </p:nvPicPr>
          <p:blipFill>
            <a:blip r:embed="rId3"/>
            <a:srcRect l="29608" t="11976" r="26654" b="2621"/>
            <a:stretch/>
          </p:blipFill>
          <p:spPr>
            <a:xfrm>
              <a:off x="595440" y="906480"/>
              <a:ext cx="2026800" cy="2035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0" name="CustomShape 3"/>
            <p:cNvSpPr/>
            <p:nvPr/>
          </p:nvSpPr>
          <p:spPr>
            <a:xfrm>
              <a:off x="166680" y="534960"/>
              <a:ext cx="3043080" cy="339120"/>
            </a:xfrm>
            <a:custGeom>
              <a:avLst/>
              <a:gdLst>
                <a:gd name="textAreaLeft" fmla="*/ 0 w 3043080"/>
                <a:gd name="textAreaRight" fmla="*/ 3044160 w 3043080"/>
                <a:gd name="textAreaTop" fmla="*/ 0 h 339120"/>
                <a:gd name="textAreaBottom" fmla="*/ 340200 h 3391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60840" bIns="45000" anchor="t">
              <a:noAutofit/>
            </a:bodyPr>
            <a:p>
              <a:pPr>
                <a:lnSpc>
                  <a:spcPct val="93000"/>
                </a:lnSpc>
              </a:pPr>
              <a:r>
                <a:rPr b="1" lang="en-US" sz="1800" spc="-1" strike="noStrike">
                  <a:solidFill>
                    <a:srgbClr val="006400"/>
                  </a:solidFill>
                  <a:latin typeface="Arial"/>
                  <a:ea typeface="DejaVu Sans"/>
                </a:rPr>
                <a:t>Convert to common space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21" name="" descr=""/>
            <p:cNvPicPr/>
            <p:nvPr/>
          </p:nvPicPr>
          <p:blipFill>
            <a:blip r:embed="rId4"/>
            <a:srcRect l="9872" t="4784" r="10280" b="3286"/>
            <a:stretch/>
          </p:blipFill>
          <p:spPr>
            <a:xfrm>
              <a:off x="25560" y="3148200"/>
              <a:ext cx="3607920" cy="2514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2" name="CustomShape 4"/>
            <p:cNvSpPr/>
            <p:nvPr/>
          </p:nvSpPr>
          <p:spPr>
            <a:xfrm>
              <a:off x="2867400" y="4974480"/>
              <a:ext cx="621720" cy="253440"/>
            </a:xfrm>
            <a:custGeom>
              <a:avLst/>
              <a:gdLst>
                <a:gd name="textAreaLeft" fmla="*/ 0 w 621720"/>
                <a:gd name="textAreaRight" fmla="*/ 622800 w 621720"/>
                <a:gd name="textAreaTop" fmla="*/ 0 h 253440"/>
                <a:gd name="textAreaBottom" fmla="*/ 254520 h 253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5800" bIns="45000" anchor="t">
              <a:noAutofit/>
            </a:bodyPr>
            <a:p>
              <a:pPr>
                <a:lnSpc>
                  <a:spcPct val="93000"/>
                </a:lnSpc>
              </a:pP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UMAP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3" name="CustomShape 5"/>
            <p:cNvSpPr/>
            <p:nvPr/>
          </p:nvSpPr>
          <p:spPr>
            <a:xfrm>
              <a:off x="2003400" y="1625760"/>
              <a:ext cx="1006200" cy="595080"/>
            </a:xfrm>
            <a:custGeom>
              <a:avLst/>
              <a:gdLst>
                <a:gd name="textAreaLeft" fmla="*/ 0 w 1006200"/>
                <a:gd name="textAreaRight" fmla="*/ 1007280 w 1006200"/>
                <a:gd name="textAreaTop" fmla="*/ 0 h 595080"/>
                <a:gd name="textAreaBottom" fmla="*/ 596160 h 595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5800" bIns="45000" anchor="t">
              <a:noAutofit/>
            </a:bodyPr>
            <a:p>
              <a:pPr algn="ctr">
                <a:lnSpc>
                  <a:spcPct val="93000"/>
                </a:lnSpc>
              </a:pP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Neural nets</a:t>
              </a:r>
              <a:br>
                <a:rPr sz="1800"/>
              </a:b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and</a:t>
              </a:r>
              <a:br>
                <a:rPr sz="1800"/>
              </a:b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graphs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24" name="Group 6"/>
          <p:cNvGrpSpPr/>
          <p:nvPr/>
        </p:nvGrpSpPr>
        <p:grpSpPr>
          <a:xfrm>
            <a:off x="3710160" y="534960"/>
            <a:ext cx="3072960" cy="2495520"/>
            <a:chOff x="3710160" y="534960"/>
            <a:chExt cx="3072960" cy="2495520"/>
          </a:xfrm>
        </p:grpSpPr>
        <p:pic>
          <p:nvPicPr>
            <p:cNvPr id="425" name="" descr=""/>
            <p:cNvPicPr/>
            <p:nvPr/>
          </p:nvPicPr>
          <p:blipFill>
            <a:blip r:embed="rId5"/>
            <a:srcRect l="6444" t="15972" r="7931" b="14807"/>
            <a:stretch/>
          </p:blipFill>
          <p:spPr>
            <a:xfrm>
              <a:off x="3710160" y="933480"/>
              <a:ext cx="2998440" cy="2097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6" name="CustomShape 7"/>
            <p:cNvSpPr/>
            <p:nvPr/>
          </p:nvSpPr>
          <p:spPr>
            <a:xfrm>
              <a:off x="3801960" y="534960"/>
              <a:ext cx="2981160" cy="339120"/>
            </a:xfrm>
            <a:custGeom>
              <a:avLst/>
              <a:gdLst>
                <a:gd name="textAreaLeft" fmla="*/ 0 w 2981160"/>
                <a:gd name="textAreaRight" fmla="*/ 2982240 w 2981160"/>
                <a:gd name="textAreaTop" fmla="*/ 0 h 339120"/>
                <a:gd name="textAreaBottom" fmla="*/ 340200 h 3391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60840" bIns="45000" anchor="t">
              <a:noAutofit/>
            </a:bodyPr>
            <a:p>
              <a:pPr>
                <a:lnSpc>
                  <a:spcPct val="93000"/>
                </a:lnSpc>
              </a:pPr>
              <a:r>
                <a:rPr b="1" lang="en-US" sz="1800" spc="-1" strike="noStrike">
                  <a:solidFill>
                    <a:srgbClr val="006400"/>
                  </a:solidFill>
                  <a:latin typeface="Arial"/>
                  <a:ea typeface="DejaVu Sans"/>
                </a:rPr>
                <a:t>Extract common variation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7" name="CustomShape 8"/>
            <p:cNvSpPr/>
            <p:nvPr/>
          </p:nvSpPr>
          <p:spPr>
            <a:xfrm>
              <a:off x="3948120" y="1014480"/>
              <a:ext cx="928080" cy="253440"/>
            </a:xfrm>
            <a:custGeom>
              <a:avLst/>
              <a:gdLst>
                <a:gd name="textAreaLeft" fmla="*/ 0 w 928080"/>
                <a:gd name="textAreaRight" fmla="*/ 929160 w 928080"/>
                <a:gd name="textAreaTop" fmla="*/ 0 h 253440"/>
                <a:gd name="textAreaBottom" fmla="*/ 254520 h 253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5800" bIns="45000" anchor="t">
              <a:noAutofit/>
            </a:bodyPr>
            <a:p>
              <a:pPr>
                <a:lnSpc>
                  <a:spcPct val="93000"/>
                </a:lnSpc>
              </a:pP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PLS / CCA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28" name="Group 9"/>
          <p:cNvGrpSpPr/>
          <p:nvPr/>
        </p:nvGrpSpPr>
        <p:grpSpPr>
          <a:xfrm>
            <a:off x="7096320" y="534960"/>
            <a:ext cx="2922480" cy="2442960"/>
            <a:chOff x="7096320" y="534960"/>
            <a:chExt cx="2922480" cy="2442960"/>
          </a:xfrm>
        </p:grpSpPr>
        <p:sp>
          <p:nvSpPr>
            <p:cNvPr id="429" name="CustomShape 10"/>
            <p:cNvSpPr/>
            <p:nvPr/>
          </p:nvSpPr>
          <p:spPr>
            <a:xfrm>
              <a:off x="7150320" y="534960"/>
              <a:ext cx="2751120" cy="339120"/>
            </a:xfrm>
            <a:custGeom>
              <a:avLst/>
              <a:gdLst>
                <a:gd name="textAreaLeft" fmla="*/ 0 w 2751120"/>
                <a:gd name="textAreaRight" fmla="*/ 2752200 w 2751120"/>
                <a:gd name="textAreaTop" fmla="*/ 0 h 339120"/>
                <a:gd name="textAreaBottom" fmla="*/ 340200 h 3391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60840" bIns="45000" anchor="t">
              <a:noAutofit/>
            </a:bodyPr>
            <a:p>
              <a:pPr>
                <a:lnSpc>
                  <a:spcPct val="93000"/>
                </a:lnSpc>
              </a:pPr>
              <a:r>
                <a:rPr b="1" lang="en-US" sz="1800" spc="-1" strike="noStrike">
                  <a:solidFill>
                    <a:srgbClr val="006400"/>
                  </a:solidFill>
                  <a:latin typeface="Arial"/>
                  <a:ea typeface="DejaVu Sans"/>
                </a:rPr>
                <a:t>Combine via Bayes rule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30" name="" descr=""/>
            <p:cNvPicPr/>
            <p:nvPr/>
          </p:nvPicPr>
          <p:blipFill>
            <a:blip r:embed="rId6"/>
            <a:srcRect l="34354" t="32178" r="30217" b="22618"/>
            <a:stretch/>
          </p:blipFill>
          <p:spPr>
            <a:xfrm>
              <a:off x="7096320" y="880920"/>
              <a:ext cx="2922480" cy="2097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1" name="CustomShape 11"/>
            <p:cNvSpPr/>
            <p:nvPr/>
          </p:nvSpPr>
          <p:spPr>
            <a:xfrm>
              <a:off x="8736480" y="906480"/>
              <a:ext cx="888840" cy="424800"/>
            </a:xfrm>
            <a:custGeom>
              <a:avLst/>
              <a:gdLst>
                <a:gd name="textAreaLeft" fmla="*/ 0 w 888840"/>
                <a:gd name="textAreaRight" fmla="*/ 889920 w 888840"/>
                <a:gd name="textAreaTop" fmla="*/ 0 h 424800"/>
                <a:gd name="textAreaBottom" fmla="*/ 425880 h 4248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55800" bIns="45000" anchor="t">
              <a:noAutofit/>
            </a:bodyPr>
            <a:p>
              <a:pPr algn="ctr">
                <a:lnSpc>
                  <a:spcPct val="93000"/>
                </a:lnSpc>
              </a:pP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Bayesian </a:t>
              </a:r>
              <a:br>
                <a:rPr sz="1800"/>
              </a:br>
              <a:r>
                <a:rPr b="1" lang="en-US" sz="12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networks</a:t>
              </a:r>
              <a:endParaRPr b="0" lang="en-US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32" name="CustomShape 12"/>
          <p:cNvSpPr/>
          <p:nvPr/>
        </p:nvSpPr>
        <p:spPr>
          <a:xfrm rot="5340000">
            <a:off x="6810480" y="1873080"/>
            <a:ext cx="334440" cy="2741400"/>
          </a:xfrm>
          <a:custGeom>
            <a:avLst/>
            <a:gdLst>
              <a:gd name="textAreaLeft" fmla="*/ 0 w 334440"/>
              <a:gd name="textAreaRight" fmla="*/ 335520 w 334440"/>
              <a:gd name="textAreaTop" fmla="*/ 0 h 2741400"/>
              <a:gd name="textAreaBottom" fmla="*/ 2742480 h 2741400"/>
            </a:gdLst>
            <a:ahLst/>
            <a:rect l="textAreaLeft" t="textAreaTop" r="textAreaRight" b="textAreaBottom"/>
            <a:pathLst>
              <a:path w="939" h="7623">
                <a:moveTo>
                  <a:pt x="0" y="0"/>
                </a:moveTo>
                <a:cubicBezTo>
                  <a:pt x="234" y="0"/>
                  <a:pt x="469" y="317"/>
                  <a:pt x="468" y="635"/>
                </a:cubicBezTo>
                <a:lnTo>
                  <a:pt x="470" y="3174"/>
                </a:lnTo>
                <a:cubicBezTo>
                  <a:pt x="470" y="3492"/>
                  <a:pt x="704" y="3810"/>
                  <a:pt x="938" y="3810"/>
                </a:cubicBezTo>
                <a:cubicBezTo>
                  <a:pt x="704" y="3810"/>
                  <a:pt x="470" y="4127"/>
                  <a:pt x="470" y="4445"/>
                </a:cubicBezTo>
                <a:lnTo>
                  <a:pt x="472" y="6985"/>
                </a:lnTo>
                <a:cubicBezTo>
                  <a:pt x="471" y="7303"/>
                  <a:pt x="237" y="7621"/>
                  <a:pt x="3" y="7622"/>
                </a:cubicBezTo>
              </a:path>
            </a:pathLst>
          </a:cu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7"/>
          <a:stretch/>
        </p:blipFill>
        <p:spPr>
          <a:xfrm>
            <a:off x="8925120" y="3516840"/>
            <a:ext cx="623520" cy="723240"/>
          </a:xfrm>
          <a:prstGeom prst="rect">
            <a:avLst/>
          </a:prstGeom>
          <a:ln w="0">
            <a:noFill/>
          </a:ln>
        </p:spPr>
      </p:pic>
      <p:sp>
        <p:nvSpPr>
          <p:cNvPr id="434" name="CustomShape 13"/>
          <p:cNvSpPr/>
          <p:nvPr/>
        </p:nvSpPr>
        <p:spPr>
          <a:xfrm>
            <a:off x="4486320" y="3475440"/>
            <a:ext cx="5116320" cy="215388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5" name="CustomShape 14"/>
          <p:cNvSpPr/>
          <p:nvPr/>
        </p:nvSpPr>
        <p:spPr>
          <a:xfrm>
            <a:off x="8736480" y="4435920"/>
            <a:ext cx="889920" cy="596160"/>
          </a:xfrm>
          <a:custGeom>
            <a:avLst/>
            <a:gdLst>
              <a:gd name="textAreaLeft" fmla="*/ 0 w 889920"/>
              <a:gd name="textAreaRight" fmla="*/ 891000 w 889920"/>
              <a:gd name="textAreaTop" fmla="*/ 0 h 596160"/>
              <a:gd name="textAreaBottom" fmla="*/ 597240 h 5961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5800" bIns="45000" anchor="t">
            <a:noAutofit/>
          </a:bodyPr>
          <a:p>
            <a:pPr algn="ctr">
              <a:lnSpc>
                <a:spcPct val="93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Bayesian 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factor</a:t>
            </a:r>
            <a:br>
              <a:rPr sz="1800"/>
            </a:b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analysis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8"/>
          <a:srcRect l="18943" t="22502" r="15717" b="19391"/>
          <a:stretch/>
        </p:blipFill>
        <p:spPr>
          <a:xfrm>
            <a:off x="4649760" y="3530880"/>
            <a:ext cx="4093920" cy="204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dur="indefinite" fill="hold">
                      <p:stCondLst>
                        <p:cond delay="indefinite"/>
                      </p:stCondLst>
                      <p:childTnLst>
                        <p:par>
                          <p:cTn id="2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dur="indefinite" fill="hold">
                      <p:stCondLst>
                        <p:cond delay="indefinite"/>
                      </p:stCondLst>
                      <p:childTnLst>
                        <p:par>
                          <p:cTn id="2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2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dur="indefinite" fill="hold">
                      <p:stCondLst>
                        <p:cond delay="indefinite"/>
                      </p:stCondLst>
                      <p:childTnLst>
                        <p:par>
                          <p:cTn id="30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1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dur="indefinite" fill="hold">
                      <p:stCondLst>
                        <p:cond delay="indefinite"/>
                      </p:stCondLst>
                      <p:childTnLst>
                        <p:par>
                          <p:cTn id="34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5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dur="indefinite" fill="hold">
                      <p:stCondLst>
                        <p:cond delay="indefinite"/>
                      </p:stCondLst>
                      <p:childTnLst>
                        <p:par>
                          <p:cTn id="38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39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dur="indefinite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dur="indefinite" fill="hold">
                      <p:stCondLst>
                        <p:cond delay="indefinite"/>
                      </p:stCondLst>
                      <p:childTnLst>
                        <p:par>
                          <p:cTn id="46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47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" descr=""/>
          <p:cNvPicPr/>
          <p:nvPr/>
        </p:nvPicPr>
        <p:blipFill>
          <a:blip r:embed="rId1"/>
          <a:srcRect l="14407" t="14919" r="15715" b="25386"/>
          <a:stretch/>
        </p:blipFill>
        <p:spPr>
          <a:xfrm>
            <a:off x="1187280" y="606600"/>
            <a:ext cx="7639200" cy="366984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2"/>
          <a:stretch/>
        </p:blipFill>
        <p:spPr>
          <a:xfrm>
            <a:off x="7955280" y="50760"/>
            <a:ext cx="2101320" cy="534600"/>
          </a:xfrm>
          <a:prstGeom prst="rect">
            <a:avLst/>
          </a:prstGeom>
          <a:ln w="0">
            <a:noFill/>
          </a:ln>
        </p:spPr>
      </p:pic>
      <p:pic>
        <p:nvPicPr>
          <p:cNvPr id="439" name="" descr=""/>
          <p:cNvPicPr/>
          <p:nvPr/>
        </p:nvPicPr>
        <p:blipFill>
          <a:blip r:embed="rId3"/>
          <a:stretch/>
        </p:blipFill>
        <p:spPr>
          <a:xfrm>
            <a:off x="58680" y="73080"/>
            <a:ext cx="1275840" cy="450360"/>
          </a:xfrm>
          <a:prstGeom prst="rect">
            <a:avLst/>
          </a:prstGeom>
          <a:ln w="0">
            <a:noFill/>
          </a:ln>
        </p:spPr>
      </p:pic>
      <p:sp>
        <p:nvSpPr>
          <p:cNvPr id="440" name="CustomShape 1"/>
          <p:cNvSpPr/>
          <p:nvPr/>
        </p:nvSpPr>
        <p:spPr>
          <a:xfrm>
            <a:off x="2054160" y="19080"/>
            <a:ext cx="5256000" cy="455040"/>
          </a:xfrm>
          <a:custGeom>
            <a:avLst/>
            <a:gdLst>
              <a:gd name="textAreaLeft" fmla="*/ 0 w 5256000"/>
              <a:gd name="textAreaRight" fmla="*/ 5257080 w 5256000"/>
              <a:gd name="textAreaTop" fmla="*/ 0 h 455040"/>
              <a:gd name="textAreaBottom" fmla="*/ 456120 h 4550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4800" bIns="45000" anchor="t">
            <a:noAutofit/>
          </a:bodyPr>
          <a:p>
            <a:pPr algn="ctr">
              <a:lnSpc>
                <a:spcPct val="94000"/>
              </a:lnSpc>
            </a:pPr>
            <a:r>
              <a:rPr b="0" lang="en-US" sz="2600" spc="-1" strike="noStrike">
                <a:solidFill>
                  <a:srgbClr val="0066cc"/>
                </a:solidFill>
                <a:latin typeface="Arial"/>
                <a:ea typeface="DejaVu Sans"/>
              </a:rPr>
              <a:t>What Method of Integration to Select?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816120" y="4426200"/>
            <a:ext cx="8813880" cy="1037880"/>
          </a:xfrm>
          <a:custGeom>
            <a:avLst/>
            <a:gdLst>
              <a:gd name="textAreaLeft" fmla="*/ 0 w 8813880"/>
              <a:gd name="textAreaRight" fmla="*/ 8814960 w 8813880"/>
              <a:gd name="textAreaTop" fmla="*/ 0 h 1037880"/>
              <a:gd name="textAreaBottom" fmla="*/ 1038960 h 10378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For Example: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1) With ~100 samples it is a good idea to do </a:t>
            </a:r>
            <a:r>
              <a:rPr b="1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linear</a:t>
            </a:r>
            <a:r>
              <a:rPr b="0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 Omics integration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2) T2D is a phenotype of interest, therefore </a:t>
            </a:r>
            <a:r>
              <a:rPr b="1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supervised</a:t>
            </a:r>
            <a:r>
              <a:rPr b="0" lang="en-US" sz="2200" spc="-1" strike="noStrike">
                <a:solidFill>
                  <a:srgbClr val="008000"/>
                </a:solidFill>
                <a:latin typeface="Arial"/>
                <a:ea typeface="DejaVu Sans"/>
              </a:rPr>
              <a:t> integration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dur="indefinite" fill="hold">
                      <p:stCondLst>
                        <p:cond delay="indefinite"/>
                      </p:stCondLst>
                      <p:childTnLst>
                        <p:par>
                          <p:cTn id="52" dur="indefinite" fill="hold">
                            <p:stCondLst>
                              <p:cond delay="0"/>
                            </p:stCondLst>
                            <p:childTnLst>
                              <p:par>
                                <p:cTn id="53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2024-10-13T15:39:10Z</dcterms:created>
  <dc:creator>Nikolay Oskolkov</dc:creator>
  <dc:description/>
  <dc:language>en-US</dc:language>
  <cp:lastModifiedBy/>
  <cp:lastPrinted>2025-12-14T08:29:18Z</cp:lastPrinted>
  <dcterms:modified xsi:type="dcterms:W3CDTF">2026-01-31T11:08:52Z</dcterms:modified>
  <cp:revision>44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